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26"/>
  </p:notesMasterIdLst>
  <p:sldIdLst>
    <p:sldId id="400" r:id="rId6"/>
    <p:sldId id="401" r:id="rId7"/>
    <p:sldId id="402" r:id="rId8"/>
    <p:sldId id="403" r:id="rId9"/>
    <p:sldId id="405" r:id="rId10"/>
    <p:sldId id="406"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26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400"/>
            <p14:sldId id="401"/>
            <p14:sldId id="402"/>
            <p14:sldId id="403"/>
            <p14:sldId id="405"/>
            <p14:sldId id="406"/>
            <p14:sldId id="407"/>
            <p14:sldId id="408"/>
            <p14:sldId id="409"/>
            <p14:sldId id="410"/>
            <p14:sldId id="411"/>
            <p14:sldId id="412"/>
            <p14:sldId id="413"/>
            <p14:sldId id="414"/>
            <p14:sldId id="415"/>
            <p14:sldId id="416"/>
            <p14:sldId id="417"/>
            <p14:sldId id="418"/>
            <p14:sldId id="419"/>
            <p14:sldId id="260"/>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95" autoAdjust="0"/>
    <p:restoredTop sz="86481" autoAdjust="0"/>
  </p:normalViewPr>
  <p:slideViewPr>
    <p:cSldViewPr snapToGrid="0" showGuides="1">
      <p:cViewPr varScale="1">
        <p:scale>
          <a:sx n="98" d="100"/>
          <a:sy n="98" d="100"/>
        </p:scale>
        <p:origin x="1566" y="96"/>
      </p:cViewPr>
      <p:guideLst>
        <p:guide pos="3264"/>
        <p:guide orient="horz" pos="2256"/>
        <p:guide pos="5640"/>
      </p:guideLst>
    </p:cSldViewPr>
  </p:slideViewPr>
  <p:outlineViewPr>
    <p:cViewPr>
      <p:scale>
        <a:sx n="33" d="100"/>
        <a:sy n="33" d="100"/>
      </p:scale>
      <p:origin x="0" y="-1046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15294-8BCE-4B15-84C9-4E8D5074478D}" type="datetimeFigureOut">
              <a:rPr lang="en-US" smtClean="0"/>
              <a:t>8/29/2022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56329-1779-487C-B587-BBABA473AA7C}" type="slidenum">
              <a:rPr lang="en-US" smtClean="0"/>
              <a:t>‹#›</a:t>
            </a:fld>
            <a:endParaRPr lang="en-US"/>
          </a:p>
        </p:txBody>
      </p:sp>
    </p:spTree>
    <p:extLst>
      <p:ext uri="{BB962C8B-B14F-4D97-AF65-F5344CB8AC3E}">
        <p14:creationId xmlns:p14="http://schemas.microsoft.com/office/powerpoint/2010/main" val="195580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chapter introduces you to how to protect your computer and data today and prepare you for tomorrow including hard drives, optical discs, solid state storage, and cloud storage.</a:t>
            </a:r>
          </a:p>
        </p:txBody>
      </p:sp>
      <p:sp>
        <p:nvSpPr>
          <p:cNvPr id="4" name="Slide Number Placeholder 3"/>
          <p:cNvSpPr>
            <a:spLocks noGrp="1"/>
          </p:cNvSpPr>
          <p:nvPr>
            <p:ph type="sldNum" sz="quarter" idx="5"/>
          </p:nvPr>
        </p:nvSpPr>
        <p:spPr/>
        <p:txBody>
          <a:bodyPr/>
          <a:lstStyle/>
          <a:p>
            <a:fld id="{35356329-1779-487C-B587-BBABA473AA7C}" type="slidenum">
              <a:rPr lang="en-US" smtClean="0"/>
              <a:t>1</a:t>
            </a:fld>
            <a:endParaRPr lang="en-US"/>
          </a:p>
        </p:txBody>
      </p:sp>
    </p:spTree>
    <p:extLst>
      <p:ext uri="{BB962C8B-B14F-4D97-AF65-F5344CB8AC3E}">
        <p14:creationId xmlns:p14="http://schemas.microsoft.com/office/powerpoint/2010/main" val="321101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spcBef>
                <a:spcPct val="15000"/>
              </a:spcBef>
              <a:buFontTx/>
              <a:buChar char="•"/>
            </a:pPr>
            <a:r>
              <a:rPr lang="en-US" dirty="0"/>
              <a:t>Read only: CD-ROM Compact Disc – </a:t>
            </a:r>
            <a:r>
              <a:rPr lang="en-US" b="1" dirty="0"/>
              <a:t>Read only discs, read only-memory, ROM </a:t>
            </a:r>
            <a:r>
              <a:rPr lang="en-US" dirty="0"/>
              <a:t>(key term) </a:t>
            </a:r>
          </a:p>
          <a:p>
            <a:pPr lvl="2" eaLnBrk="1" hangingPunct="1">
              <a:spcBef>
                <a:spcPct val="15000"/>
              </a:spcBef>
              <a:buFontTx/>
              <a:buChar char="•"/>
            </a:pPr>
            <a:r>
              <a:rPr lang="en-US" dirty="0"/>
              <a:t>Commercial music CD, DVD movies, Blu-ray video games</a:t>
            </a:r>
          </a:p>
          <a:p>
            <a:pPr lvl="2" eaLnBrk="1" hangingPunct="1">
              <a:spcBef>
                <a:spcPct val="15000"/>
              </a:spcBef>
              <a:buFontTx/>
              <a:buChar char="•"/>
            </a:pPr>
            <a:r>
              <a:rPr lang="en-US" dirty="0"/>
              <a:t>Read only means it cannot be written on or erased </a:t>
            </a:r>
          </a:p>
          <a:p>
            <a:pPr lvl="2" eaLnBrk="1" hangingPunct="1">
              <a:spcBef>
                <a:spcPct val="15000"/>
              </a:spcBef>
              <a:buFontTx/>
              <a:buChar char="•"/>
            </a:pPr>
            <a:r>
              <a:rPr lang="en-US" dirty="0"/>
              <a:t>Used to distribute large databases and references </a:t>
            </a:r>
          </a:p>
          <a:p>
            <a:pPr lvl="1" eaLnBrk="1" hangingPunct="1">
              <a:spcBef>
                <a:spcPct val="15000"/>
              </a:spcBef>
              <a:buFontTx/>
              <a:buChar char="•"/>
            </a:pPr>
            <a:endParaRPr lang="en-US" dirty="0"/>
          </a:p>
          <a:p>
            <a:pPr lvl="1" eaLnBrk="1" hangingPunct="1">
              <a:spcBef>
                <a:spcPct val="15000"/>
              </a:spcBef>
              <a:buFontTx/>
              <a:buChar char="•"/>
            </a:pPr>
            <a:r>
              <a:rPr lang="en-US" dirty="0"/>
              <a:t>Write once: </a:t>
            </a:r>
            <a:r>
              <a:rPr lang="en-US" b="1" dirty="0"/>
              <a:t>Write-once discs</a:t>
            </a:r>
            <a:r>
              <a:rPr lang="en-US" dirty="0"/>
              <a:t>, </a:t>
            </a:r>
            <a:r>
              <a:rPr lang="en-US" b="1" dirty="0"/>
              <a:t>R</a:t>
            </a:r>
            <a:r>
              <a:rPr lang="en-US" dirty="0"/>
              <a:t> for </a:t>
            </a:r>
            <a:r>
              <a:rPr lang="en-US" b="1" dirty="0"/>
              <a:t>recordable</a:t>
            </a:r>
            <a:r>
              <a:rPr lang="en-US" dirty="0"/>
              <a:t> (key term)</a:t>
            </a:r>
          </a:p>
          <a:p>
            <a:pPr lvl="2" eaLnBrk="1" hangingPunct="1">
              <a:spcBef>
                <a:spcPct val="15000"/>
              </a:spcBef>
              <a:buFontTx/>
              <a:buChar char="•"/>
            </a:pPr>
            <a:r>
              <a:rPr lang="en-US" dirty="0"/>
              <a:t>Used to archive data or to record music downloaded from the Internet</a:t>
            </a:r>
          </a:p>
          <a:p>
            <a:pPr lvl="1" eaLnBrk="1" hangingPunct="1">
              <a:spcBef>
                <a:spcPct val="15000"/>
              </a:spcBef>
              <a:buFontTx/>
              <a:buChar char="•"/>
            </a:pPr>
            <a:endParaRPr lang="en-US" dirty="0"/>
          </a:p>
          <a:p>
            <a:pPr lvl="1" eaLnBrk="1" hangingPunct="1">
              <a:spcBef>
                <a:spcPct val="15000"/>
              </a:spcBef>
              <a:buFontTx/>
              <a:buChar char="•"/>
            </a:pPr>
            <a:r>
              <a:rPr lang="en-US" dirty="0"/>
              <a:t>Rewriteable: </a:t>
            </a:r>
            <a:r>
              <a:rPr lang="en-US" b="1" dirty="0"/>
              <a:t>Rewritable</a:t>
            </a:r>
            <a:r>
              <a:rPr lang="en-US" dirty="0"/>
              <a:t>, </a:t>
            </a:r>
            <a:r>
              <a:rPr lang="en-US" b="1" dirty="0"/>
              <a:t>RW</a:t>
            </a:r>
            <a:r>
              <a:rPr lang="en-US" dirty="0"/>
              <a:t> or </a:t>
            </a:r>
            <a:r>
              <a:rPr lang="en-US" b="1" dirty="0"/>
              <a:t>RAM</a:t>
            </a:r>
            <a:r>
              <a:rPr lang="en-US" dirty="0"/>
              <a:t> for </a:t>
            </a:r>
            <a:r>
              <a:rPr lang="en-US" b="1" dirty="0"/>
              <a:t>random-access memory discs </a:t>
            </a:r>
            <a:r>
              <a:rPr lang="en-US" dirty="0"/>
              <a:t>(key term) compact</a:t>
            </a:r>
            <a:r>
              <a:rPr lang="en-US" baseline="0" dirty="0"/>
              <a:t> disc rewritable</a:t>
            </a:r>
            <a:endParaRPr lang="en-US" dirty="0"/>
          </a:p>
          <a:p>
            <a:pPr lvl="2" eaLnBrk="1" hangingPunct="1">
              <a:spcBef>
                <a:spcPct val="15000"/>
              </a:spcBef>
              <a:buFontTx/>
              <a:buChar char="•"/>
            </a:pPr>
            <a:r>
              <a:rPr lang="en-US" dirty="0"/>
              <a:t>Can be changed</a:t>
            </a:r>
          </a:p>
          <a:p>
            <a:pPr lvl="2" eaLnBrk="1" hangingPunct="1">
              <a:spcBef>
                <a:spcPct val="15000"/>
              </a:spcBef>
              <a:buFontTx/>
              <a:buChar char="•"/>
            </a:pPr>
            <a:r>
              <a:rPr lang="en-US" dirty="0"/>
              <a:t>Used to create and edit multimedia presentations</a:t>
            </a:r>
          </a:p>
          <a:p>
            <a:pPr lvl="1" eaLnBrk="1" hangingPunct="1">
              <a:spcBef>
                <a:spcPct val="15000"/>
              </a:spcBef>
              <a:buFontTx/>
              <a:buChar char="•"/>
            </a:pPr>
            <a:r>
              <a:rPr lang="en-US" dirty="0"/>
              <a:t>There are also double-sided discs, that can contain information on both sides doubling the capacity of the disc. </a:t>
            </a:r>
          </a:p>
          <a:p>
            <a:pPr lvl="2" eaLnBrk="1" hangingPunct="1">
              <a:spcBef>
                <a:spcPct val="15000"/>
              </a:spcBef>
              <a:buFontTx/>
              <a:buChar char="•"/>
            </a:pPr>
            <a:r>
              <a:rPr lang="en-US" dirty="0"/>
              <a:t>A double sided DVD can store 9.4 GB which is more than that of a standard DVD</a:t>
            </a:r>
          </a:p>
          <a:p>
            <a:pPr eaLnBrk="1" hangingPunct="1">
              <a:spcBef>
                <a:spcPct val="15000"/>
              </a:spcBef>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11</a:t>
            </a:fld>
            <a:endParaRPr lang="en-US"/>
          </a:p>
        </p:txBody>
      </p:sp>
    </p:spTree>
    <p:extLst>
      <p:ext uri="{BB962C8B-B14F-4D97-AF65-F5344CB8AC3E}">
        <p14:creationId xmlns:p14="http://schemas.microsoft.com/office/powerpoint/2010/main" val="1149409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Cloud computing</a:t>
            </a:r>
            <a:r>
              <a:rPr lang="en-US" b="1" baseline="0" dirty="0"/>
              <a:t> </a:t>
            </a:r>
            <a:r>
              <a:rPr lang="en-US" b="0" baseline="0" dirty="0"/>
              <a:t>(key term) </a:t>
            </a:r>
            <a:r>
              <a:rPr lang="en-US" baseline="0" dirty="0"/>
              <a:t>is where the Internet provides a cloud of servers that supply applications to clients as a service. </a:t>
            </a:r>
          </a:p>
          <a:p>
            <a:endParaRPr lang="en-US" baseline="0" dirty="0"/>
          </a:p>
          <a:p>
            <a:r>
              <a:rPr lang="en-US" baseline="0" dirty="0"/>
              <a:t>Provide </a:t>
            </a:r>
            <a:r>
              <a:rPr lang="en-US" b="1" baseline="0" dirty="0"/>
              <a:t>cloud storage </a:t>
            </a:r>
            <a:r>
              <a:rPr lang="en-US" baseline="0" dirty="0"/>
              <a:t>(key term) or </a:t>
            </a:r>
            <a:r>
              <a:rPr lang="en-US" b="1" baseline="0" dirty="0"/>
              <a:t>online storage </a:t>
            </a:r>
            <a:r>
              <a:rPr lang="en-US" baseline="0" dirty="0"/>
              <a:t>(key term).</a:t>
            </a:r>
            <a:endParaRPr lang="en-US" dirty="0"/>
          </a:p>
          <a:p>
            <a:endParaRPr lang="en-US" dirty="0"/>
          </a:p>
          <a:p>
            <a:r>
              <a:rPr lang="en-US" dirty="0"/>
              <a:t>The processing power of the service provider’s server is used to run the applications and your computer is responsible</a:t>
            </a:r>
            <a:r>
              <a:rPr lang="en-US" baseline="0" dirty="0"/>
              <a:t> only for displaying the results.</a:t>
            </a:r>
          </a:p>
          <a:p>
            <a:endParaRPr lang="en-US" baseline="0" dirty="0"/>
          </a:p>
          <a:p>
            <a:r>
              <a:rPr lang="en-US" baseline="0" dirty="0"/>
              <a:t>The applications and data can be accessed from any Internet-ready device.  This means that devices with little storage, memory, or processing power, such as mobile phones, can run the same powerful applications as a desktop computer.</a:t>
            </a:r>
          </a:p>
          <a:p>
            <a:endParaRPr lang="en-US" dirty="0"/>
          </a:p>
          <a:p>
            <a:r>
              <a:rPr lang="en-US" dirty="0"/>
              <a:t>Cloud</a:t>
            </a:r>
            <a:r>
              <a:rPr lang="en-US" baseline="0" dirty="0"/>
              <a:t> servers provide storage, processing, and memory.</a:t>
            </a:r>
          </a:p>
          <a:p>
            <a:endParaRPr lang="en-US" baseline="0" dirty="0"/>
          </a:p>
          <a:p>
            <a:r>
              <a:rPr lang="en-US" baseline="0" dirty="0"/>
              <a:t>Software installation and upgrades are avoided.</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12</a:t>
            </a:fld>
            <a:endParaRPr lang="en-US"/>
          </a:p>
        </p:txBody>
      </p:sp>
    </p:spTree>
    <p:extLst>
      <p:ext uri="{BB962C8B-B14F-4D97-AF65-F5344CB8AC3E}">
        <p14:creationId xmlns:p14="http://schemas.microsoft.com/office/powerpoint/2010/main" val="15468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service provider’s server</a:t>
            </a:r>
            <a:r>
              <a:rPr lang="en-US" baseline="0" dirty="0"/>
              <a:t> is used to run the application and store the files, even devices with little storage, memory or processing power such as a smartphone can run the same applications as a desktop computer. </a:t>
            </a:r>
          </a:p>
          <a:p>
            <a:endParaRPr lang="en-US" baseline="0" dirty="0"/>
          </a:p>
          <a:p>
            <a:r>
              <a:rPr lang="en-US" baseline="0" dirty="0"/>
              <a:t>Benefits that are handled by the cloud service</a:t>
            </a:r>
          </a:p>
          <a:p>
            <a:pPr marL="628650" lvl="1" indent="-171450">
              <a:buFont typeface="Arial" panose="020B0604020202020204" pitchFamily="34" charset="0"/>
              <a:buChar char="•"/>
            </a:pPr>
            <a:r>
              <a:rPr lang="en-US" baseline="0" dirty="0"/>
              <a:t>Maintenance – disk defragmentation, backups, encryption and security</a:t>
            </a:r>
          </a:p>
          <a:p>
            <a:pPr marL="628650" lvl="1" indent="-171450">
              <a:buFont typeface="Arial" panose="020B0604020202020204" pitchFamily="34" charset="0"/>
              <a:buChar char="•"/>
            </a:pPr>
            <a:r>
              <a:rPr lang="en-US" baseline="0" dirty="0"/>
              <a:t>Hardware upgrades</a:t>
            </a:r>
          </a:p>
          <a:p>
            <a:pPr marL="628650" lvl="1" indent="-171450">
              <a:buFont typeface="Arial" panose="020B0604020202020204" pitchFamily="34" charset="0"/>
              <a:buChar char="•"/>
            </a:pPr>
            <a:r>
              <a:rPr lang="en-US" baseline="0" dirty="0"/>
              <a:t>File sharing and collaboration – users can share and collaborate with anywhere with an Internet connection</a:t>
            </a:r>
          </a:p>
          <a:p>
            <a:pPr marL="457200" lvl="1"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Disadvantages</a:t>
            </a:r>
          </a:p>
          <a:p>
            <a:pPr marL="628650" lvl="1" indent="-171450">
              <a:buFont typeface="Arial" panose="020B0604020202020204" pitchFamily="34" charset="0"/>
              <a:buChar char="•"/>
            </a:pPr>
            <a:r>
              <a:rPr lang="en-US" baseline="0" dirty="0"/>
              <a:t>Access speed – transfer rate is dependent upon your Internet connection</a:t>
            </a:r>
          </a:p>
          <a:p>
            <a:pPr marL="628650" lvl="1" indent="-171450">
              <a:buFont typeface="Arial" panose="020B0604020202020204" pitchFamily="34" charset="0"/>
              <a:buChar char="•"/>
            </a:pPr>
            <a:r>
              <a:rPr lang="en-US" baseline="0" dirty="0"/>
              <a:t>File Security – may not be as effective as your personal file security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221748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 172-173</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3639121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b="1" dirty="0"/>
              <a:t>Mass storage</a:t>
            </a:r>
            <a:r>
              <a:rPr lang="en-US" b="0" dirty="0"/>
              <a:t> (key term) refers to the tremendous amount of secondary storage required by large organizations</a:t>
            </a:r>
          </a:p>
          <a:p>
            <a:pPr eaLnBrk="1" hangingPunct="1">
              <a:buFontTx/>
              <a:buNone/>
            </a:pPr>
            <a:endParaRPr lang="en-US" b="1" dirty="0"/>
          </a:p>
          <a:p>
            <a:pPr eaLnBrk="1" hangingPunct="1">
              <a:buFontTx/>
              <a:buNone/>
            </a:pPr>
            <a:r>
              <a:rPr lang="en-US" b="1" dirty="0"/>
              <a:t>Mass storage devices </a:t>
            </a:r>
            <a:r>
              <a:rPr lang="en-US" dirty="0"/>
              <a:t>(key</a:t>
            </a:r>
            <a:r>
              <a:rPr lang="en-US" baseline="0" dirty="0"/>
              <a:t> term) are specialized high=capacity secondary storage devices designed to meet organizational demands for data storage.</a:t>
            </a:r>
          </a:p>
          <a:p>
            <a:pPr eaLnBrk="1" hangingPunct="1">
              <a:buFontTx/>
              <a:buNone/>
            </a:pPr>
            <a:endParaRPr lang="en-US" baseline="0" dirty="0"/>
          </a:p>
          <a:p>
            <a:pPr eaLnBrk="1" hangingPunct="1">
              <a:buFontTx/>
              <a:buNone/>
            </a:pPr>
            <a:r>
              <a:rPr lang="en-US" b="1" dirty="0"/>
              <a:t>Enterprise storage system </a:t>
            </a:r>
            <a:r>
              <a:rPr lang="en-US" dirty="0"/>
              <a:t>(key term) – strategy established by most large organizations to promote efficient and safe use of data across the networks within their organizations.</a:t>
            </a:r>
          </a:p>
          <a:p>
            <a:pPr eaLnBrk="1" hangingPunct="1">
              <a:buFontTx/>
              <a:buNone/>
            </a:pPr>
            <a:endParaRPr lang="en-US" dirty="0"/>
          </a:p>
          <a:p>
            <a:pPr eaLnBrk="1" hangingPunct="1">
              <a:buFontTx/>
              <a:buNone/>
            </a:pPr>
            <a:r>
              <a:rPr lang="en-US" dirty="0"/>
              <a:t>Devices supported:</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File servers</a:t>
            </a:r>
            <a:r>
              <a:rPr lang="en-US" sz="1200" b="0" i="0" u="none" strike="noStrike" kern="1200" baseline="0" dirty="0">
                <a:solidFill>
                  <a:schemeClr val="tx1"/>
                </a:solidFill>
                <a:latin typeface="+mn-lt"/>
                <a:ea typeface="+mn-ea"/>
                <a:cs typeface="+mn-cs"/>
              </a:rPr>
              <a:t>—dedicated computers with very large storage capacities that provide users access to fast storage and retrieval of data. </a:t>
            </a:r>
          </a:p>
          <a:p>
            <a:r>
              <a:rPr lang="en-US" sz="1200" b="1" i="0" u="none" strike="noStrike" kern="1200" baseline="0" dirty="0">
                <a:solidFill>
                  <a:schemeClr val="tx1"/>
                </a:solidFill>
                <a:latin typeface="+mn-lt"/>
                <a:ea typeface="+mn-ea"/>
                <a:cs typeface="+mn-cs"/>
              </a:rPr>
              <a:t>• Network attached storage (NAS)</a:t>
            </a:r>
            <a:r>
              <a:rPr lang="en-US" sz="1200" b="0" i="0" u="none" strike="noStrike" kern="1200" baseline="0" dirty="0">
                <a:solidFill>
                  <a:schemeClr val="tx1"/>
                </a:solidFill>
                <a:latin typeface="+mn-lt"/>
                <a:ea typeface="+mn-ea"/>
                <a:cs typeface="+mn-cs"/>
              </a:rPr>
              <a:t>—a type of file server designed for homes and small businesses. NAS is less expensive, easier to set up, and easier to manage than most file servers. However, it does not include powerful management tools and features found in many large-scale file servers. </a:t>
            </a:r>
          </a:p>
          <a:p>
            <a:r>
              <a:rPr lang="en-US" sz="1200" b="1" i="0" u="none" strike="noStrike" kern="1200" baseline="0" dirty="0">
                <a:solidFill>
                  <a:schemeClr val="tx1"/>
                </a:solidFill>
                <a:latin typeface="+mn-lt"/>
                <a:ea typeface="+mn-ea"/>
                <a:cs typeface="+mn-cs"/>
              </a:rPr>
              <a:t>• RAID systems</a:t>
            </a:r>
            <a:r>
              <a:rPr lang="en-US" sz="1200" b="0" i="0" u="none" strike="noStrike" kern="1200" baseline="0" dirty="0">
                <a:solidFill>
                  <a:schemeClr val="tx1"/>
                </a:solidFill>
                <a:latin typeface="+mn-lt"/>
                <a:ea typeface="+mn-ea"/>
                <a:cs typeface="+mn-cs"/>
              </a:rPr>
              <a:t>—larger versions of the specialized devices discussed earlier in this chapter that enhance organizational security by constantly making backup copies of files moving across the organization’s networks. </a:t>
            </a:r>
          </a:p>
          <a:p>
            <a:r>
              <a:rPr lang="en-US" sz="1200" b="1" i="0" u="none" strike="noStrike" kern="1200" baseline="0" dirty="0">
                <a:solidFill>
                  <a:schemeClr val="tx1"/>
                </a:solidFill>
                <a:latin typeface="+mn-lt"/>
                <a:ea typeface="+mn-ea"/>
                <a:cs typeface="+mn-cs"/>
              </a:rPr>
              <a:t>• Organizational cloud storage</a:t>
            </a:r>
            <a:r>
              <a:rPr lang="en-US" sz="1200" b="0" i="0" u="none" strike="noStrike" kern="1200" baseline="0" dirty="0">
                <a:solidFill>
                  <a:schemeClr val="tx1"/>
                </a:solidFill>
                <a:latin typeface="+mn-lt"/>
                <a:ea typeface="+mn-ea"/>
                <a:cs typeface="+mn-cs"/>
              </a:rPr>
              <a:t>—high-speed Internet connection to a dedicated remote storage facility. These facilities contain banks of file servers to offer enormous amounts of storage.</a:t>
            </a:r>
            <a:endParaRPr lang="en-US" dirty="0"/>
          </a:p>
          <a:p>
            <a:pPr eaLnBrk="1" hangingPunct="1">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373896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Storage</a:t>
            </a:r>
            <a:r>
              <a:rPr lang="en-US" b="1" baseline="0" dirty="0"/>
              <a:t> area network (SAN) </a:t>
            </a:r>
            <a:r>
              <a:rPr lang="en-US" baseline="0" dirty="0"/>
              <a:t>(key term) – a recent mass storage development. </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16</a:t>
            </a:fld>
            <a:endParaRPr lang="en-US"/>
          </a:p>
        </p:txBody>
      </p:sp>
    </p:spTree>
    <p:extLst>
      <p:ext uri="{BB962C8B-B14F-4D97-AF65-F5344CB8AC3E}">
        <p14:creationId xmlns:p14="http://schemas.microsoft.com/office/powerpoint/2010/main" val="548934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Review page 176</a:t>
            </a:r>
          </a:p>
          <a:p>
            <a:endParaRPr lang="en-US" baseline="0" dirty="0"/>
          </a:p>
          <a:p>
            <a:pPr eaLnBrk="1" hangingPunct="1">
              <a:buFontTx/>
              <a:buChar char="•"/>
            </a:pPr>
            <a:r>
              <a:rPr lang="en-US" dirty="0"/>
              <a:t>Are</a:t>
            </a:r>
            <a:r>
              <a:rPr lang="en-US" baseline="0" dirty="0"/>
              <a:t> you using the Cloud yet to store files?</a:t>
            </a:r>
            <a:endParaRPr lang="en-US"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2892632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dirty="0"/>
              <a:t>Have students turn to the end of Chapter 7 in their textbooks to view the same “Open-Ended” questions/statements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294373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Learning Objectives with students to help them understand what they need to get from the chapter.</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a:t>
            </a:fld>
            <a:endParaRPr lang="en-US"/>
          </a:p>
        </p:txBody>
      </p:sp>
    </p:spTree>
    <p:extLst>
      <p:ext uri="{BB962C8B-B14F-4D97-AF65-F5344CB8AC3E}">
        <p14:creationId xmlns:p14="http://schemas.microsoft.com/office/powerpoint/2010/main" val="34385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b="1" dirty="0"/>
              <a:t>Primary storage </a:t>
            </a:r>
            <a:r>
              <a:rPr lang="en-US" dirty="0"/>
              <a:t>(key term) temporary</a:t>
            </a:r>
            <a:r>
              <a:rPr lang="en-US" baseline="0" dirty="0"/>
              <a:t> storage</a:t>
            </a:r>
            <a:endParaRPr lang="en-US" dirty="0"/>
          </a:p>
          <a:p>
            <a:pPr lvl="1" eaLnBrk="1" hangingPunct="1">
              <a:buFontTx/>
              <a:buChar char="•"/>
            </a:pPr>
            <a:r>
              <a:rPr lang="en-US" dirty="0"/>
              <a:t>Primary storage is temporary – loses content when computer loses power</a:t>
            </a:r>
          </a:p>
          <a:p>
            <a:pPr lvl="1" eaLnBrk="1" hangingPunct="1">
              <a:buFontTx/>
              <a:buNone/>
            </a:pPr>
            <a:endParaRPr lang="en-US" dirty="0"/>
          </a:p>
          <a:p>
            <a:pPr eaLnBrk="1" hangingPunct="1">
              <a:buFontTx/>
              <a:buNone/>
            </a:pPr>
            <a:r>
              <a:rPr lang="en-US" b="1" dirty="0"/>
              <a:t>Secondary storage </a:t>
            </a:r>
            <a:r>
              <a:rPr lang="en-US" dirty="0"/>
              <a:t>(key term) permanently saves information for future use; to share information with others; to modify at later date using </a:t>
            </a:r>
            <a:r>
              <a:rPr lang="en-US" b="1" dirty="0"/>
              <a:t>secondary storage devices </a:t>
            </a:r>
            <a:r>
              <a:rPr lang="en-US" dirty="0"/>
              <a:t>(key term)</a:t>
            </a:r>
          </a:p>
          <a:p>
            <a:pPr lvl="1" eaLnBrk="1" hangingPunct="1">
              <a:buFontTx/>
              <a:buChar char="•"/>
            </a:pPr>
            <a:r>
              <a:rPr lang="en-US" dirty="0"/>
              <a:t>Secondary storage is nonvolatile – stores programs and data as opposed to temporary storage (RAM)</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4</a:t>
            </a:fld>
            <a:endParaRPr lang="en-US"/>
          </a:p>
        </p:txBody>
      </p:sp>
    </p:spTree>
    <p:extLst>
      <p:ext uri="{BB962C8B-B14F-4D97-AF65-F5344CB8AC3E}">
        <p14:creationId xmlns:p14="http://schemas.microsoft.com/office/powerpoint/2010/main" val="236271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Tx/>
              <a:buChar char="•"/>
            </a:pPr>
            <a:r>
              <a:rPr lang="en-US" dirty="0"/>
              <a:t>Characteristics include:</a:t>
            </a:r>
          </a:p>
          <a:p>
            <a:pPr lvl="2" eaLnBrk="1" hangingPunct="1">
              <a:buFontTx/>
              <a:buChar char="•"/>
            </a:pPr>
            <a:r>
              <a:rPr lang="en-US" b="1" dirty="0"/>
              <a:t>Media</a:t>
            </a:r>
            <a:r>
              <a:rPr lang="en-US" dirty="0"/>
              <a:t> (key term) – actual physical material that holds the data and programs</a:t>
            </a:r>
          </a:p>
          <a:p>
            <a:pPr lvl="2" eaLnBrk="1" hangingPunct="1">
              <a:buFontTx/>
              <a:buChar char="•"/>
            </a:pPr>
            <a:r>
              <a:rPr lang="en-US" b="1" dirty="0"/>
              <a:t>Capacity</a:t>
            </a:r>
            <a:r>
              <a:rPr lang="en-US" dirty="0"/>
              <a:t> (key term)  – measures how much a particular storage medium can hold</a:t>
            </a:r>
          </a:p>
          <a:p>
            <a:pPr lvl="2" eaLnBrk="1" hangingPunct="1">
              <a:buFontTx/>
              <a:buChar char="•"/>
            </a:pPr>
            <a:r>
              <a:rPr lang="en-US" b="1" dirty="0"/>
              <a:t>Storage devices </a:t>
            </a:r>
            <a:r>
              <a:rPr lang="en-US" dirty="0"/>
              <a:t>(key</a:t>
            </a:r>
            <a:r>
              <a:rPr lang="en-US" baseline="0" dirty="0"/>
              <a:t> term) </a:t>
            </a:r>
            <a:r>
              <a:rPr lang="en-US" dirty="0"/>
              <a:t>– hardware that reads data and programs from storage media (most also write to storage media)</a:t>
            </a:r>
          </a:p>
          <a:p>
            <a:pPr lvl="2" eaLnBrk="1" hangingPunct="1">
              <a:buFontTx/>
              <a:buChar char="•"/>
            </a:pPr>
            <a:r>
              <a:rPr lang="en-US" b="1" dirty="0"/>
              <a:t>Access speed </a:t>
            </a:r>
            <a:r>
              <a:rPr lang="en-US" dirty="0"/>
              <a:t>(key</a:t>
            </a:r>
            <a:r>
              <a:rPr lang="en-US" baseline="0" dirty="0"/>
              <a:t> term)</a:t>
            </a:r>
            <a:r>
              <a:rPr lang="en-US" dirty="0"/>
              <a:t> – measures the amount of time required by the storage device to retrieve data and programs</a:t>
            </a:r>
          </a:p>
          <a:p>
            <a:pPr eaLnBrk="1" hangingPunct="1">
              <a:buFontTx/>
              <a:buNone/>
            </a:pPr>
            <a:endParaRPr lang="en-US" dirty="0"/>
          </a:p>
          <a:p>
            <a:pPr eaLnBrk="1" hangingPunct="1">
              <a:buFontTx/>
              <a:buNone/>
            </a:pPr>
            <a:r>
              <a:rPr lang="en-US" dirty="0"/>
              <a:t>Writing– process of saving information to the secondary storage device</a:t>
            </a:r>
          </a:p>
          <a:p>
            <a:pPr eaLnBrk="1" hangingPunct="1">
              <a:buFontTx/>
              <a:buNone/>
            </a:pPr>
            <a:endParaRPr lang="en-US" dirty="0"/>
          </a:p>
          <a:p>
            <a:pPr eaLnBrk="1" hangingPunct="1">
              <a:buFontTx/>
              <a:buNone/>
            </a:pPr>
            <a:r>
              <a:rPr lang="en-US" dirty="0"/>
              <a:t>Reading – process of accessing information from secondary storage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5</a:t>
            </a:fld>
            <a:endParaRPr lang="en-US"/>
          </a:p>
        </p:txBody>
      </p:sp>
    </p:spTree>
    <p:extLst>
      <p:ext uri="{BB962C8B-B14F-4D97-AF65-F5344CB8AC3E}">
        <p14:creationId xmlns:p14="http://schemas.microsoft.com/office/powerpoint/2010/main" val="14622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b="1" dirty="0"/>
              <a:t>Solid state storage </a:t>
            </a:r>
            <a:r>
              <a:rPr lang="en-US" dirty="0"/>
              <a:t>(key term) devices have no moving parts</a:t>
            </a:r>
          </a:p>
          <a:p>
            <a:pPr eaLnBrk="1" hangingPunct="1">
              <a:buFontTx/>
              <a:buNone/>
            </a:pPr>
            <a:r>
              <a:rPr lang="en-US" b="1" dirty="0"/>
              <a:t>Solid state drives </a:t>
            </a:r>
            <a:r>
              <a:rPr lang="en-US" dirty="0"/>
              <a:t>(key term)</a:t>
            </a:r>
            <a:r>
              <a:rPr lang="en-US" baseline="0" dirty="0"/>
              <a:t> </a:t>
            </a:r>
            <a:r>
              <a:rPr lang="en-US" dirty="0"/>
              <a:t>are faster and more durable than hard drives </a:t>
            </a:r>
          </a:p>
          <a:p>
            <a:pPr lvl="1" eaLnBrk="1" hangingPunct="1">
              <a:buFontTx/>
              <a:buChar char="•"/>
            </a:pPr>
            <a:r>
              <a:rPr lang="en-US" dirty="0"/>
              <a:t>Require less power</a:t>
            </a:r>
          </a:p>
          <a:p>
            <a:pPr lvl="1" eaLnBrk="1" hangingPunct="1">
              <a:buFontTx/>
              <a:buChar char="•"/>
            </a:pPr>
            <a:r>
              <a:rPr lang="en-US" dirty="0"/>
              <a:t>Contain solid state memory instead of magnetic disk to store data </a:t>
            </a:r>
          </a:p>
          <a:p>
            <a:pPr lvl="1" eaLnBrk="1" hangingPunct="1">
              <a:buFontTx/>
              <a:buChar char="•"/>
            </a:pPr>
            <a:r>
              <a:rPr lang="en-US" dirty="0"/>
              <a:t>Used for tablet</a:t>
            </a:r>
            <a:r>
              <a:rPr lang="en-US" baseline="0" dirty="0"/>
              <a:t>s, smartphones</a:t>
            </a:r>
          </a:p>
          <a:p>
            <a:pPr lvl="1" eaLnBrk="1" hangingPunct="1">
              <a:buFontTx/>
              <a:buChar char="•"/>
            </a:pPr>
            <a:r>
              <a:rPr lang="en-US" baseline="0" dirty="0"/>
              <a:t>More expensive and have a lower capacity than hard drives</a:t>
            </a:r>
            <a:endParaRPr lang="en-US" dirty="0"/>
          </a:p>
          <a:p>
            <a:pPr eaLnBrk="1" hangingPunct="1">
              <a:buFontTx/>
              <a:buNone/>
            </a:pPr>
            <a:endParaRPr lang="en-US" dirty="0"/>
          </a:p>
          <a:p>
            <a:pPr eaLnBrk="1" hangingPunct="1">
              <a:buFontTx/>
              <a:buNone/>
            </a:pPr>
            <a:r>
              <a:rPr lang="en-US" b="1" dirty="0"/>
              <a:t>Flash memory cards </a:t>
            </a:r>
            <a:r>
              <a:rPr lang="en-US" dirty="0"/>
              <a:t>(key term) are one type of solid state device. </a:t>
            </a:r>
          </a:p>
          <a:p>
            <a:pPr marL="628650" lvl="1" indent="-171450" eaLnBrk="1" hangingPunct="1">
              <a:buFont typeface="Arial" panose="020B0604020202020204" pitchFamily="34" charset="0"/>
              <a:buChar char="•"/>
            </a:pPr>
            <a:r>
              <a:rPr lang="en-US" dirty="0"/>
              <a:t>Used in digital cameras and cell phones to expand storage</a:t>
            </a:r>
          </a:p>
          <a:p>
            <a:pPr lvl="1" eaLnBrk="1" hangingPunct="1">
              <a:buFontTx/>
              <a:buChar char="•"/>
            </a:pPr>
            <a:endParaRPr lang="en-US" baseline="0" dirty="0"/>
          </a:p>
          <a:p>
            <a:pPr lvl="0" eaLnBrk="1" hangingPunct="1">
              <a:buFontTx/>
              <a:buNone/>
            </a:pPr>
            <a:r>
              <a:rPr lang="en-US" b="1" baseline="0" dirty="0"/>
              <a:t>USB Drives </a:t>
            </a:r>
            <a:r>
              <a:rPr lang="en-US" baseline="0" dirty="0"/>
              <a:t>(key term) or </a:t>
            </a:r>
            <a:r>
              <a:rPr lang="en-US" b="1" baseline="0" dirty="0"/>
              <a:t>Flash drives </a:t>
            </a:r>
            <a:r>
              <a:rPr lang="en-US" baseline="0" dirty="0"/>
              <a:t>(key term) connect to a USB port </a:t>
            </a:r>
          </a:p>
          <a:p>
            <a:pPr marL="628650" lvl="1" indent="-171450" eaLnBrk="1" hangingPunct="1">
              <a:buFont typeface="Arial" panose="020B0604020202020204" pitchFamily="34" charset="0"/>
              <a:buChar char="•"/>
            </a:pPr>
            <a:r>
              <a:rPr lang="en-US" baseline="0" dirty="0"/>
              <a:t>Portable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6</a:t>
            </a:fld>
            <a:endParaRPr lang="en-US"/>
          </a:p>
        </p:txBody>
      </p:sp>
    </p:spTree>
    <p:extLst>
      <p:ext uri="{BB962C8B-B14F-4D97-AF65-F5344CB8AC3E}">
        <p14:creationId xmlns:p14="http://schemas.microsoft.com/office/powerpoint/2010/main" val="272804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b="1" dirty="0"/>
              <a:t>Hard disks </a:t>
            </a:r>
            <a:r>
              <a:rPr lang="en-US" dirty="0"/>
              <a:t>(key term) save files</a:t>
            </a:r>
            <a:r>
              <a:rPr lang="en-US" baseline="0" dirty="0"/>
              <a:t> by altering the magnetic charges of the disk’s surface to represent 1s and 0s. </a:t>
            </a:r>
            <a:r>
              <a:rPr lang="en-US" b="1" baseline="0" dirty="0"/>
              <a:t>Density</a:t>
            </a:r>
            <a:r>
              <a:rPr lang="en-US" baseline="0" dirty="0"/>
              <a:t> (key term) refers to how tightly these charges can be packed next to one another on the disk</a:t>
            </a:r>
          </a:p>
          <a:p>
            <a:pPr eaLnBrk="1" hangingPunct="1">
              <a:buFontTx/>
              <a:buNone/>
            </a:pPr>
            <a:endParaRPr lang="en-US" dirty="0"/>
          </a:p>
          <a:p>
            <a:pPr eaLnBrk="1" hangingPunct="1">
              <a:buFontTx/>
              <a:buNone/>
            </a:pPr>
            <a:r>
              <a:rPr lang="en-US" dirty="0"/>
              <a:t>Composed of metallic rather than plastic disks</a:t>
            </a:r>
          </a:p>
          <a:p>
            <a:pPr lvl="1" eaLnBrk="1" hangingPunct="1">
              <a:buFontTx/>
              <a:buChar char="•"/>
            </a:pPr>
            <a:r>
              <a:rPr lang="en-US" b="1" dirty="0"/>
              <a:t>Platters</a:t>
            </a:r>
            <a:r>
              <a:rPr lang="en-US" dirty="0"/>
              <a:t> (key term) – rigid metallic, stacked one on top of another</a:t>
            </a:r>
          </a:p>
          <a:p>
            <a:pPr lvl="1" eaLnBrk="1" hangingPunct="1">
              <a:buFontTx/>
              <a:buChar char="•"/>
            </a:pPr>
            <a:r>
              <a:rPr lang="en-US" b="1" dirty="0"/>
              <a:t>Track</a:t>
            </a:r>
            <a:r>
              <a:rPr lang="en-US" dirty="0"/>
              <a:t> (key term) -rings of concentric circles</a:t>
            </a:r>
          </a:p>
          <a:p>
            <a:pPr lvl="1" eaLnBrk="1" hangingPunct="1">
              <a:buFontTx/>
              <a:buChar char="•"/>
            </a:pPr>
            <a:r>
              <a:rPr lang="en-US" dirty="0"/>
              <a:t>Each track is divided into wedge-shaped</a:t>
            </a:r>
            <a:r>
              <a:rPr lang="en-US" baseline="0" dirty="0"/>
              <a:t> sections called </a:t>
            </a:r>
            <a:r>
              <a:rPr lang="en-US" b="1" baseline="0" dirty="0"/>
              <a:t>sectors</a:t>
            </a:r>
            <a:r>
              <a:rPr lang="en-US" baseline="0" dirty="0"/>
              <a:t> (key term) </a:t>
            </a:r>
            <a:endParaRPr lang="en-US" dirty="0"/>
          </a:p>
          <a:p>
            <a:pPr lvl="1" eaLnBrk="1" hangingPunct="1">
              <a:buFontTx/>
              <a:buChar char="•"/>
            </a:pPr>
            <a:r>
              <a:rPr lang="en-US" dirty="0"/>
              <a:t>A </a:t>
            </a:r>
            <a:r>
              <a:rPr lang="en-US" b="1" dirty="0"/>
              <a:t>cylinder</a:t>
            </a:r>
            <a:r>
              <a:rPr lang="en-US" dirty="0"/>
              <a:t> (Key Term) runs through each track of a stack of platters</a:t>
            </a:r>
          </a:p>
          <a:p>
            <a:pPr eaLnBrk="1" hangingPunct="1">
              <a:buFontTx/>
              <a:buNone/>
            </a:pPr>
            <a:endParaRPr lang="en-US" dirty="0"/>
          </a:p>
          <a:p>
            <a:pPr eaLnBrk="1" hangingPunct="1">
              <a:buFontTx/>
              <a:buNone/>
            </a:pPr>
            <a:r>
              <a:rPr lang="en-US" dirty="0"/>
              <a:t>When</a:t>
            </a:r>
            <a:r>
              <a:rPr lang="en-US" baseline="0" dirty="0"/>
              <a:t> a hard disk is formatted, tracks, sectors, and cylinders are assigned.</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152254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Internal </a:t>
            </a:r>
            <a:r>
              <a:rPr lang="en-US" sz="1200" b="0" i="0" u="none" strike="noStrike" kern="1200" baseline="0" dirty="0">
                <a:solidFill>
                  <a:schemeClr val="tx1"/>
                </a:solidFill>
                <a:latin typeface="+mn-lt"/>
                <a:ea typeface="+mn-ea"/>
                <a:cs typeface="+mn-cs"/>
              </a:rPr>
              <a:t>H</a:t>
            </a:r>
            <a:r>
              <a:rPr lang="en-US" sz="1200" b="1" i="0" u="none" strike="noStrike" kern="1200" baseline="0" dirty="0">
                <a:solidFill>
                  <a:schemeClr val="tx1"/>
                </a:solidFill>
                <a:latin typeface="+mn-lt"/>
                <a:ea typeface="+mn-ea"/>
                <a:cs typeface="+mn-cs"/>
              </a:rPr>
              <a:t>ard </a:t>
            </a:r>
            <a:r>
              <a:rPr lang="en-US" sz="1200" b="0" i="0" u="none" strike="noStrike" kern="1200" baseline="0" dirty="0">
                <a:solidFill>
                  <a:schemeClr val="tx1"/>
                </a:solidFill>
                <a:latin typeface="+mn-lt"/>
                <a:ea typeface="+mn-ea"/>
                <a:cs typeface="+mn-cs"/>
              </a:rPr>
              <a:t>D</a:t>
            </a:r>
            <a:r>
              <a:rPr lang="en-US" sz="1200" b="1" i="0" u="none" strike="noStrike" kern="1200" baseline="0" dirty="0">
                <a:solidFill>
                  <a:schemeClr val="tx1"/>
                </a:solidFill>
                <a:latin typeface="+mn-lt"/>
                <a:ea typeface="+mn-ea"/>
                <a:cs typeface="+mn-cs"/>
              </a:rPr>
              <a:t>isks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a:t>
            </a:r>
            <a:r>
              <a:rPr lang="en-US" sz="1200" b="1" i="0" u="none" strike="noStrike" kern="1200" baseline="0" dirty="0">
                <a:solidFill>
                  <a:schemeClr val="tx1"/>
                </a:solidFill>
                <a:latin typeface="+mn-lt"/>
                <a:ea typeface="+mn-ea"/>
                <a:cs typeface="+mn-cs"/>
              </a:rPr>
              <a:t>internal hard disk </a:t>
            </a:r>
            <a:r>
              <a:rPr lang="en-US" sz="1200" b="0" i="0" u="none" strike="noStrike" kern="1200" baseline="0" dirty="0">
                <a:solidFill>
                  <a:schemeClr val="tx1"/>
                </a:solidFill>
                <a:latin typeface="+mn-lt"/>
                <a:ea typeface="+mn-ea"/>
                <a:cs typeface="+mn-cs"/>
              </a:rPr>
              <a:t>is located inside the system unit. These hard disks are able to store and retrieve large quantities of information quickly. They are used to store programs and data files.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a:t>
            </a:r>
            <a:r>
              <a:rPr lang="en-US" sz="1200" b="1" i="0" u="none" strike="noStrike" kern="1200" baseline="0" dirty="0">
                <a:solidFill>
                  <a:schemeClr val="tx1"/>
                </a:solidFill>
                <a:latin typeface="+mn-lt"/>
                <a:ea typeface="+mn-ea"/>
                <a:cs typeface="+mn-cs"/>
              </a:rPr>
              <a:t>xternal </a:t>
            </a:r>
            <a:r>
              <a:rPr lang="en-US" sz="1200" b="0" i="0" u="none" strike="noStrike" kern="1200" baseline="0" dirty="0">
                <a:solidFill>
                  <a:schemeClr val="tx1"/>
                </a:solidFill>
                <a:latin typeface="+mn-lt"/>
                <a:ea typeface="+mn-ea"/>
                <a:cs typeface="+mn-cs"/>
              </a:rPr>
              <a:t>H</a:t>
            </a:r>
            <a:r>
              <a:rPr lang="en-US" sz="1200" b="1" i="0" u="none" strike="noStrike" kern="1200" baseline="0" dirty="0">
                <a:solidFill>
                  <a:schemeClr val="tx1"/>
                </a:solidFill>
                <a:latin typeface="+mn-lt"/>
                <a:ea typeface="+mn-ea"/>
                <a:cs typeface="+mn-cs"/>
              </a:rPr>
              <a:t>ard </a:t>
            </a:r>
            <a:r>
              <a:rPr lang="en-US" sz="1200" b="0" i="0" u="none" strike="noStrike" kern="1200" baseline="0" dirty="0">
                <a:solidFill>
                  <a:schemeClr val="tx1"/>
                </a:solidFill>
                <a:latin typeface="+mn-lt"/>
                <a:ea typeface="+mn-ea"/>
                <a:cs typeface="+mn-cs"/>
              </a:rPr>
              <a:t>D</a:t>
            </a:r>
            <a:r>
              <a:rPr lang="en-US" sz="1200" b="1" i="0" u="none" strike="noStrike" kern="1200" baseline="0" dirty="0">
                <a:solidFill>
                  <a:schemeClr val="tx1"/>
                </a:solidFill>
                <a:latin typeface="+mn-lt"/>
                <a:ea typeface="+mn-ea"/>
                <a:cs typeface="+mn-cs"/>
              </a:rPr>
              <a:t>isks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Although internal hard disks provide fast access, they have a fixed amount of storage and cannot be easily removed from the system unit. External hard disks provide slower access and are typically connected to a USB or Thunderbolt port on the system unit and are easily removed. Like an internal hard disk, external hard disks have a fixed amount of storage. </a:t>
            </a:r>
          </a:p>
          <a:p>
            <a:endParaRPr lang="en-US" dirty="0"/>
          </a:p>
          <a:p>
            <a:r>
              <a:rPr lang="en-US" sz="1200" b="1" i="0" u="none" strike="noStrike" kern="1200" baseline="0" dirty="0">
                <a:solidFill>
                  <a:schemeClr val="tx1"/>
                </a:solidFill>
                <a:latin typeface="+mn-lt"/>
                <a:ea typeface="+mn-ea"/>
                <a:cs typeface="+mn-cs"/>
              </a:rPr>
              <a:t>Network </a:t>
            </a:r>
            <a:r>
              <a:rPr lang="en-US" sz="1200" b="0" i="0" u="none" strike="noStrike" kern="1200" baseline="0" dirty="0">
                <a:solidFill>
                  <a:schemeClr val="tx1"/>
                </a:solidFill>
                <a:latin typeface="+mn-lt"/>
                <a:ea typeface="+mn-ea"/>
                <a:cs typeface="+mn-cs"/>
              </a:rPr>
              <a:t>D</a:t>
            </a:r>
            <a:r>
              <a:rPr lang="en-US" sz="1200" b="1" i="0" u="none" strike="noStrike" kern="1200" baseline="0" dirty="0">
                <a:solidFill>
                  <a:schemeClr val="tx1"/>
                </a:solidFill>
                <a:latin typeface="+mn-lt"/>
                <a:ea typeface="+mn-ea"/>
                <a:cs typeface="+mn-cs"/>
              </a:rPr>
              <a:t>rives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While internal and external hard disk drives exist local to the system unit, either within the system unit or nearby, </a:t>
            </a:r>
            <a:r>
              <a:rPr lang="en-US" sz="1200" b="1" i="0" u="none" strike="noStrike" kern="1200" baseline="0" dirty="0">
                <a:solidFill>
                  <a:schemeClr val="tx1"/>
                </a:solidFill>
                <a:latin typeface="+mn-lt"/>
                <a:ea typeface="+mn-ea"/>
                <a:cs typeface="+mn-cs"/>
              </a:rPr>
              <a:t>network drives </a:t>
            </a:r>
            <a:r>
              <a:rPr lang="en-US" sz="1200" b="0" i="0" u="none" strike="noStrike" kern="1200" baseline="0" dirty="0">
                <a:solidFill>
                  <a:schemeClr val="tx1"/>
                </a:solidFill>
                <a:latin typeface="+mn-lt"/>
                <a:ea typeface="+mn-ea"/>
                <a:cs typeface="+mn-cs"/>
              </a:rPr>
              <a:t>place the drive or drives on a network and can be located across the world from the system unit. </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8</a:t>
            </a:fld>
            <a:endParaRPr lang="en-US"/>
          </a:p>
        </p:txBody>
      </p:sp>
    </p:spTree>
    <p:extLst>
      <p:ext uri="{BB962C8B-B14F-4D97-AF65-F5344CB8AC3E}">
        <p14:creationId xmlns:p14="http://schemas.microsoft.com/office/powerpoint/2010/main" val="381415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10000"/>
              </a:spcBef>
              <a:buFontTx/>
              <a:buNone/>
            </a:pPr>
            <a:r>
              <a:rPr lang="en-US" b="1" dirty="0"/>
              <a:t>Disk caching </a:t>
            </a:r>
            <a:r>
              <a:rPr lang="en-US" dirty="0"/>
              <a:t>(key term)</a:t>
            </a:r>
          </a:p>
          <a:p>
            <a:pPr lvl="1" eaLnBrk="1" hangingPunct="1">
              <a:spcBef>
                <a:spcPct val="10000"/>
              </a:spcBef>
              <a:buFontTx/>
              <a:buChar char="•"/>
            </a:pPr>
            <a:r>
              <a:rPr lang="en-US" dirty="0"/>
              <a:t>Uses hardware and software to anticipate data needs; performs function similar to RAM caching; improves processing by acting as a temporary high-speed holding area between a secondary storage device and the CPU</a:t>
            </a:r>
          </a:p>
          <a:p>
            <a:pPr lvl="1" eaLnBrk="1" hangingPunct="1">
              <a:spcBef>
                <a:spcPct val="10000"/>
              </a:spcBef>
              <a:buFontTx/>
              <a:buChar char="•"/>
            </a:pPr>
            <a:r>
              <a:rPr lang="en-US" dirty="0"/>
              <a:t>Frequently used data is stored in memory; when needed, the access time is much faster</a:t>
            </a:r>
          </a:p>
          <a:p>
            <a:pPr eaLnBrk="1" hangingPunct="1">
              <a:spcBef>
                <a:spcPct val="10000"/>
              </a:spcBef>
              <a:buFontTx/>
              <a:buNone/>
            </a:pPr>
            <a:endParaRPr lang="en-US" dirty="0"/>
          </a:p>
          <a:p>
            <a:pPr eaLnBrk="1" hangingPunct="1">
              <a:spcBef>
                <a:spcPct val="10000"/>
              </a:spcBef>
              <a:buFontTx/>
              <a:buNone/>
            </a:pPr>
            <a:r>
              <a:rPr lang="en-US" b="1" dirty="0"/>
              <a:t>Redundant arrays of inexpensive disks (RAID) </a:t>
            </a:r>
            <a:r>
              <a:rPr lang="en-US" dirty="0"/>
              <a:t>(key term) </a:t>
            </a:r>
          </a:p>
          <a:p>
            <a:pPr lvl="1" eaLnBrk="1" hangingPunct="1">
              <a:spcBef>
                <a:spcPct val="10000"/>
              </a:spcBef>
              <a:buFontTx/>
              <a:buChar char="•"/>
            </a:pPr>
            <a:r>
              <a:rPr lang="en-US" dirty="0"/>
              <a:t>Groups of low cost hard-disk drives grouped together using networks and special software</a:t>
            </a:r>
          </a:p>
          <a:p>
            <a:pPr lvl="1" eaLnBrk="1" hangingPunct="1">
              <a:spcBef>
                <a:spcPct val="10000"/>
              </a:spcBef>
              <a:buFontTx/>
              <a:buChar char="•"/>
            </a:pPr>
            <a:r>
              <a:rPr lang="en-US" dirty="0"/>
              <a:t>Performs as a single large-capacity disk; but faster than a single disk of comparable size</a:t>
            </a:r>
          </a:p>
          <a:p>
            <a:pPr lvl="1" eaLnBrk="1" hangingPunct="1">
              <a:spcBef>
                <a:spcPct val="10000"/>
              </a:spcBef>
              <a:buFontTx/>
              <a:buChar char="•"/>
            </a:pPr>
            <a:r>
              <a:rPr lang="en-US" dirty="0"/>
              <a:t>Often used by Internet servers and large organizations</a:t>
            </a:r>
          </a:p>
          <a:p>
            <a:pPr eaLnBrk="1" hangingPunct="1">
              <a:buFontTx/>
              <a:buNone/>
            </a:pPr>
            <a:endParaRPr lang="en-US" dirty="0"/>
          </a:p>
          <a:p>
            <a:pPr eaLnBrk="1" hangingPunct="1">
              <a:buFontTx/>
              <a:buNone/>
            </a:pPr>
            <a:r>
              <a:rPr lang="en-US" b="1" dirty="0"/>
              <a:t>File compression </a:t>
            </a:r>
            <a:r>
              <a:rPr lang="en-US" dirty="0"/>
              <a:t>(key term) and </a:t>
            </a:r>
            <a:r>
              <a:rPr lang="en-US" b="1" dirty="0"/>
              <a:t>decompression</a:t>
            </a:r>
            <a:r>
              <a:rPr lang="en-US" dirty="0"/>
              <a:t> (key term)</a:t>
            </a:r>
          </a:p>
          <a:p>
            <a:pPr lvl="1" eaLnBrk="1" hangingPunct="1">
              <a:buFontTx/>
              <a:buChar char="•"/>
            </a:pPr>
            <a:r>
              <a:rPr lang="en-US" dirty="0"/>
              <a:t>Increase storage capacity</a:t>
            </a:r>
          </a:p>
          <a:p>
            <a:pPr lvl="1" eaLnBrk="1" hangingPunct="1">
              <a:buFontTx/>
              <a:buChar char="•"/>
            </a:pPr>
            <a:r>
              <a:rPr lang="en-US" dirty="0"/>
              <a:t>Increase speed in file transfers</a:t>
            </a:r>
          </a:p>
          <a:p>
            <a:pPr lvl="1" eaLnBrk="1" hangingPunct="1">
              <a:buFontTx/>
              <a:buChar char="•"/>
            </a:pPr>
            <a:r>
              <a:rPr lang="en-US" dirty="0"/>
              <a:t>Reduce space required for storage</a:t>
            </a:r>
          </a:p>
          <a:p>
            <a:pPr lvl="1" eaLnBrk="1" hangingPunct="1">
              <a:buFontTx/>
              <a:buChar char="•"/>
            </a:pPr>
            <a:r>
              <a:rPr lang="en-US" dirty="0"/>
              <a:t>WinZip is</a:t>
            </a:r>
            <a:r>
              <a:rPr lang="en-US" baseline="0" dirty="0"/>
              <a:t> a</a:t>
            </a:r>
            <a:r>
              <a:rPr lang="en-US" dirty="0"/>
              <a:t> well-known program, and you can also use utility programs in Windows.</a:t>
            </a:r>
          </a:p>
          <a:p>
            <a:pPr lvl="1" eaLnBrk="1" hangingPunct="1">
              <a:buFontTx/>
              <a:buChar char="•"/>
            </a:pPr>
            <a:r>
              <a:rPr lang="en-US" dirty="0"/>
              <a:t>Supported</a:t>
            </a:r>
            <a:r>
              <a:rPr lang="en-US" baseline="0" dirty="0"/>
              <a:t> by both Mac and Windows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303788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None/>
            </a:pPr>
            <a:r>
              <a:rPr lang="en-US" dirty="0"/>
              <a:t>Use laser technology.  </a:t>
            </a:r>
            <a:r>
              <a:rPr lang="en-US" b="1" dirty="0"/>
              <a:t>CD</a:t>
            </a:r>
            <a:r>
              <a:rPr lang="en-US" dirty="0"/>
              <a:t> – compact discs (Key Term) and </a:t>
            </a:r>
            <a:r>
              <a:rPr lang="en-US" b="1" dirty="0"/>
              <a:t>DVD</a:t>
            </a:r>
            <a:r>
              <a:rPr lang="en-US" dirty="0"/>
              <a:t> – digital versatile discs (Key Term) are </a:t>
            </a:r>
            <a:r>
              <a:rPr lang="en-US" b="1" dirty="0"/>
              <a:t>optical discs</a:t>
            </a:r>
            <a:r>
              <a:rPr lang="en-US" b="1" baseline="0" dirty="0"/>
              <a:t> </a:t>
            </a:r>
            <a:r>
              <a:rPr lang="en-US" baseline="0" dirty="0"/>
              <a:t>(key term)</a:t>
            </a:r>
            <a:r>
              <a:rPr lang="en-US" dirty="0"/>
              <a:t> formats.</a:t>
            </a:r>
          </a:p>
          <a:p>
            <a:pPr eaLnBrk="1" hangingPunct="1">
              <a:buFontTx/>
              <a:buNone/>
            </a:pPr>
            <a:endParaRPr lang="en-US" dirty="0"/>
          </a:p>
          <a:p>
            <a:pPr eaLnBrk="1" hangingPunct="1">
              <a:buFontTx/>
              <a:buNone/>
            </a:pPr>
            <a:r>
              <a:rPr lang="en-US" dirty="0"/>
              <a:t>Blu-ray discs are a compact, high capacity form of permanent storage for up to 50 gigabytes of data</a:t>
            </a:r>
          </a:p>
          <a:p>
            <a:pPr eaLnBrk="1" hangingPunct="1">
              <a:buFontTx/>
              <a:buNone/>
            </a:pPr>
            <a:endParaRPr lang="en-US" dirty="0"/>
          </a:p>
          <a:p>
            <a:pPr eaLnBrk="1" hangingPunct="1">
              <a:buFontTx/>
              <a:buNone/>
            </a:pPr>
            <a:r>
              <a:rPr lang="en-US" dirty="0"/>
              <a:t>Optical discs are read by an </a:t>
            </a:r>
            <a:r>
              <a:rPr lang="en-US" b="1" dirty="0"/>
              <a:t>optical disc drive </a:t>
            </a:r>
            <a:r>
              <a:rPr lang="en-US" dirty="0"/>
              <a:t>(key</a:t>
            </a:r>
            <a:r>
              <a:rPr lang="en-US" baseline="0" dirty="0"/>
              <a:t> term) </a:t>
            </a:r>
            <a:endParaRPr lang="en-US" dirty="0"/>
          </a:p>
          <a:p>
            <a:pPr eaLnBrk="1" hangingPunct="1">
              <a:buFontTx/>
              <a:buNone/>
            </a:pPr>
            <a:endParaRPr lang="en-US" dirty="0"/>
          </a:p>
          <a:p>
            <a:pPr eaLnBrk="1" hangingPunct="1">
              <a:buFontTx/>
              <a:buNone/>
            </a:pPr>
            <a:r>
              <a:rPr lang="en-US" dirty="0"/>
              <a:t>Laser beam writes by creating a pattern of </a:t>
            </a:r>
            <a:r>
              <a:rPr lang="en-US" b="1" dirty="0"/>
              <a:t>pits</a:t>
            </a:r>
            <a:r>
              <a:rPr lang="en-US" dirty="0"/>
              <a:t> (key term)  (holes) and </a:t>
            </a:r>
            <a:r>
              <a:rPr lang="en-US" b="1" dirty="0"/>
              <a:t>lands</a:t>
            </a:r>
            <a:r>
              <a:rPr lang="en-US" dirty="0"/>
              <a:t> (key term)  (flat areas) to encode data bits</a:t>
            </a:r>
          </a:p>
          <a:p>
            <a:pPr eaLnBrk="1" hangingPunct="1">
              <a:buFontTx/>
              <a:buNone/>
            </a:pPr>
            <a:endParaRPr lang="en-US" dirty="0"/>
          </a:p>
          <a:p>
            <a:pPr eaLnBrk="1" hangingPunct="1">
              <a:buFontTx/>
              <a:buNone/>
            </a:pPr>
            <a:r>
              <a:rPr lang="en-US" dirty="0"/>
              <a:t>Laser beams reflect off the pits and lands to read the data</a:t>
            </a:r>
          </a:p>
          <a:p>
            <a:pPr eaLnBrk="1" hangingPunct="1">
              <a:buFontTx/>
              <a:buNone/>
            </a:pPr>
            <a:endParaRPr lang="en-US" dirty="0"/>
          </a:p>
          <a:p>
            <a:r>
              <a:rPr lang="en-US" dirty="0"/>
              <a:t>Use tracks and sectors to organize and store files but only use a single track unlike the hard drive</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10</a:t>
            </a:fld>
            <a:endParaRPr lang="en-US"/>
          </a:p>
        </p:txBody>
      </p:sp>
    </p:spTree>
    <p:extLst>
      <p:ext uri="{BB962C8B-B14F-4D97-AF65-F5344CB8AC3E}">
        <p14:creationId xmlns:p14="http://schemas.microsoft.com/office/powerpoint/2010/main" val="358992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9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568340556"/>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15965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图片 5">
            <a:extLst>
              <a:ext uri="{FF2B5EF4-FFF2-40B4-BE49-F238E27FC236}">
                <a16:creationId xmlns:a16="http://schemas.microsoft.com/office/drawing/2014/main" id="{212ADFBF-9735-4588-9ED1-8A2B33B5AA44}"/>
              </a:ext>
            </a:extLst>
          </p:cNvPr>
          <p:cNvPicPr>
            <a:picLocks noChangeAspect="1"/>
          </p:cNvPicPr>
          <p:nvPr userDrawn="1"/>
        </p:nvPicPr>
        <p:blipFill>
          <a:blip r:embed="rId8"/>
          <a:stretch>
            <a:fillRect/>
          </a:stretch>
        </p:blipFill>
        <p:spPr>
          <a:xfrm>
            <a:off x="60105" y="0"/>
            <a:ext cx="1413164" cy="1413164"/>
          </a:xfrm>
          <a:prstGeom prst="rect">
            <a:avLst/>
          </a:prstGeom>
        </p:spPr>
      </p:pic>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04" r:id="rId3"/>
    <p:sldLayoutId id="2147483682" r:id="rId4"/>
    <p:sldLayoutId id="2147483683"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Southwest University</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200" kern="1200" baseline="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06" r:id="rId3"/>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43F-374D-4611-9698-9457ACEE6ADB}"/>
              </a:ext>
            </a:extLst>
          </p:cNvPr>
          <p:cNvSpPr>
            <a:spLocks noGrp="1"/>
          </p:cNvSpPr>
          <p:nvPr>
            <p:ph type="ctrTitle"/>
          </p:nvPr>
        </p:nvSpPr>
        <p:spPr/>
        <p:txBody>
          <a:bodyPr/>
          <a:lstStyle/>
          <a:p>
            <a:r>
              <a:rPr lang="en-US" sz="2400" dirty="0"/>
              <a:t>Chapter 7</a:t>
            </a:r>
            <a:endParaRPr lang="en-US" dirty="0"/>
          </a:p>
        </p:txBody>
      </p:sp>
      <p:sp>
        <p:nvSpPr>
          <p:cNvPr id="3" name="Subtitle 2">
            <a:extLst>
              <a:ext uri="{FF2B5EF4-FFF2-40B4-BE49-F238E27FC236}">
                <a16:creationId xmlns:a16="http://schemas.microsoft.com/office/drawing/2014/main" id="{E32AC69B-AEEF-4356-B125-132EC84D7558}"/>
              </a:ext>
            </a:extLst>
          </p:cNvPr>
          <p:cNvSpPr>
            <a:spLocks noGrp="1"/>
          </p:cNvSpPr>
          <p:nvPr>
            <p:ph type="subTitle" idx="1"/>
          </p:nvPr>
        </p:nvSpPr>
        <p:spPr/>
        <p:txBody>
          <a:bodyPr/>
          <a:lstStyle/>
          <a:p>
            <a:r>
              <a:rPr lang="en-US" dirty="0"/>
              <a:t>Secondary Storage</a:t>
            </a:r>
          </a:p>
        </p:txBody>
      </p:sp>
      <p:sp>
        <p:nvSpPr>
          <p:cNvPr id="4" name="Text Placeholder 3">
            <a:extLst>
              <a:ext uri="{FF2B5EF4-FFF2-40B4-BE49-F238E27FC236}">
                <a16:creationId xmlns:a16="http://schemas.microsoft.com/office/drawing/2014/main" id="{C79C6B62-B79A-4655-AC39-6838A1EF453B}"/>
              </a:ext>
            </a:extLst>
          </p:cNvPr>
          <p:cNvSpPr>
            <a:spLocks noGrp="1"/>
          </p:cNvSpPr>
          <p:nvPr>
            <p:ph type="body" sz="quarter" idx="10"/>
          </p:nvPr>
        </p:nvSpPr>
        <p:spPr/>
        <p:txBody>
          <a:bodyPr/>
          <a:lstStyle/>
          <a:p>
            <a:r>
              <a:rPr lang="en-US" dirty="0"/>
              <a:t>Computing Essentials 2023</a:t>
            </a:r>
          </a:p>
          <a:p>
            <a:r>
              <a:rPr lang="en-US" dirty="0"/>
              <a:t>O’Leary</a:t>
            </a:r>
          </a:p>
        </p:txBody>
      </p:sp>
      <p:pic>
        <p:nvPicPr>
          <p:cNvPr id="5" name="Picture 4" descr="Rendering of hand with index finger extended in the background pushing a floating cloud icon in the foreground like a button.">
            <a:extLst>
              <a:ext uri="{FF2B5EF4-FFF2-40B4-BE49-F238E27FC236}">
                <a16:creationId xmlns:a16="http://schemas.microsoft.com/office/drawing/2014/main" id="{91E5A21C-39F3-4567-A7C3-C6E168BF0F7D}"/>
              </a:ext>
            </a:extLst>
          </p:cNvPr>
          <p:cNvPicPr>
            <a:picLocks noChangeAspect="1"/>
          </p:cNvPicPr>
          <p:nvPr/>
        </p:nvPicPr>
        <p:blipFill>
          <a:blip r:embed="rId3"/>
          <a:stretch>
            <a:fillRect/>
          </a:stretch>
        </p:blipFill>
        <p:spPr>
          <a:xfrm>
            <a:off x="4564980" y="1419526"/>
            <a:ext cx="4230991" cy="4980864"/>
          </a:xfrm>
          <a:prstGeom prst="rect">
            <a:avLst/>
          </a:prstGeom>
        </p:spPr>
      </p:pic>
      <p:sp>
        <p:nvSpPr>
          <p:cNvPr id="8" name="内容占位符 7">
            <a:extLst>
              <a:ext uri="{FF2B5EF4-FFF2-40B4-BE49-F238E27FC236}">
                <a16:creationId xmlns:a16="http://schemas.microsoft.com/office/drawing/2014/main" id="{8B28F78F-73A7-4CC4-9162-34E8FD29A9C1}"/>
              </a:ext>
            </a:extLst>
          </p:cNvPr>
          <p:cNvSpPr>
            <a:spLocks noGrp="1"/>
          </p:cNvSpPr>
          <p:nvPr>
            <p:ph sz="quarter" idx="12"/>
          </p:nvPr>
        </p:nvSpPr>
        <p:spPr/>
        <p:txBody>
          <a:bodyPr/>
          <a:lstStyle/>
          <a:p>
            <a:endParaRPr lang="zh-CN" altLang="en-US"/>
          </a:p>
        </p:txBody>
      </p:sp>
    </p:spTree>
    <p:extLst>
      <p:ext uri="{BB962C8B-B14F-4D97-AF65-F5344CB8AC3E}">
        <p14:creationId xmlns:p14="http://schemas.microsoft.com/office/powerpoint/2010/main" val="33886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Disks</a:t>
            </a:r>
          </a:p>
        </p:txBody>
      </p:sp>
      <p:sp>
        <p:nvSpPr>
          <p:cNvPr id="3" name="Content Placeholder 2"/>
          <p:cNvSpPr>
            <a:spLocks noGrp="1"/>
          </p:cNvSpPr>
          <p:nvPr>
            <p:ph sz="quarter" idx="11"/>
          </p:nvPr>
        </p:nvSpPr>
        <p:spPr>
          <a:xfrm>
            <a:off x="342900" y="1276709"/>
            <a:ext cx="8458200" cy="3031131"/>
          </a:xfrm>
        </p:spPr>
        <p:txBody>
          <a:bodyPr>
            <a:normAutofit/>
          </a:bodyPr>
          <a:lstStyle/>
          <a:p>
            <a:r>
              <a:rPr lang="en-US" sz="2200" dirty="0"/>
              <a:t>Hold over 128 gigabytes (G</a:t>
            </a:r>
            <a:r>
              <a:rPr lang="en-US" sz="100" dirty="0"/>
              <a:t> </a:t>
            </a:r>
            <a:r>
              <a:rPr lang="en-US" sz="2200" dirty="0"/>
              <a:t>B) of data.</a:t>
            </a:r>
          </a:p>
          <a:p>
            <a:r>
              <a:rPr lang="en-US" sz="2200" dirty="0"/>
              <a:t>Use reflected light to represent data.</a:t>
            </a:r>
          </a:p>
          <a:p>
            <a:pPr lvl="1"/>
            <a:r>
              <a:rPr lang="en-US" sz="2200" dirty="0"/>
              <a:t>Lands represent 1s and 0s on the disc.</a:t>
            </a:r>
          </a:p>
          <a:p>
            <a:pPr lvl="1"/>
            <a:r>
              <a:rPr lang="en-US" sz="2200" dirty="0"/>
              <a:t>Pits are bumpy areas on the disc that, when light is reflected, determine the 1s and 0s.</a:t>
            </a:r>
          </a:p>
          <a:p>
            <a:pPr lvl="1"/>
            <a:r>
              <a:rPr lang="en-US" sz="2200" dirty="0"/>
              <a:t>Use tracks and sectors to organize and store files but only use a single track unlike the hard drive.</a:t>
            </a:r>
          </a:p>
        </p:txBody>
      </p:sp>
      <p:graphicFrame>
        <p:nvGraphicFramePr>
          <p:cNvPr id="4" name="Table 4">
            <a:extLst>
              <a:ext uri="{FF2B5EF4-FFF2-40B4-BE49-F238E27FC236}">
                <a16:creationId xmlns:a16="http://schemas.microsoft.com/office/drawing/2014/main" id="{0D408F01-D320-4675-93A3-E5E77ED22D5F}"/>
              </a:ext>
            </a:extLst>
          </p:cNvPr>
          <p:cNvGraphicFramePr>
            <a:graphicFrameLocks noGrp="1"/>
          </p:cNvGraphicFramePr>
          <p:nvPr>
            <p:extLst>
              <p:ext uri="{D42A27DB-BD31-4B8C-83A1-F6EECF244321}">
                <p14:modId xmlns:p14="http://schemas.microsoft.com/office/powerpoint/2010/main" val="1168176652"/>
              </p:ext>
            </p:extLst>
          </p:nvPr>
        </p:nvGraphicFramePr>
        <p:xfrm>
          <a:off x="342900" y="4487459"/>
          <a:ext cx="8458200" cy="1854200"/>
        </p:xfrm>
        <a:graphic>
          <a:graphicData uri="http://schemas.openxmlformats.org/drawingml/2006/table">
            <a:tbl>
              <a:tblPr firstRow="1" bandRow="1">
                <a:tableStyleId>{5C22544A-7EE6-4342-B048-85BDC9FD1C3A}</a:tableStyleId>
              </a:tblPr>
              <a:tblGrid>
                <a:gridCol w="1322614">
                  <a:extLst>
                    <a:ext uri="{9D8B030D-6E8A-4147-A177-3AD203B41FA5}">
                      <a16:colId xmlns:a16="http://schemas.microsoft.com/office/drawing/2014/main" val="3846630035"/>
                    </a:ext>
                  </a:extLst>
                </a:gridCol>
                <a:gridCol w="2106386">
                  <a:extLst>
                    <a:ext uri="{9D8B030D-6E8A-4147-A177-3AD203B41FA5}">
                      <a16:colId xmlns:a16="http://schemas.microsoft.com/office/drawing/2014/main" val="1675002303"/>
                    </a:ext>
                  </a:extLst>
                </a:gridCol>
                <a:gridCol w="5029200">
                  <a:extLst>
                    <a:ext uri="{9D8B030D-6E8A-4147-A177-3AD203B41FA5}">
                      <a16:colId xmlns:a16="http://schemas.microsoft.com/office/drawing/2014/main" val="1440439559"/>
                    </a:ext>
                  </a:extLst>
                </a:gridCol>
              </a:tblGrid>
              <a:tr h="370840">
                <a:tc>
                  <a:txBody>
                    <a:bodyPr/>
                    <a:lstStyle/>
                    <a:p>
                      <a:r>
                        <a:rPr lang="en-US" dirty="0"/>
                        <a:t>Format</a:t>
                      </a:r>
                    </a:p>
                  </a:txBody>
                  <a:tcPr/>
                </a:tc>
                <a:tc>
                  <a:txBody>
                    <a:bodyPr/>
                    <a:lstStyle/>
                    <a:p>
                      <a:r>
                        <a:rPr lang="en-US" dirty="0"/>
                        <a:t>Total Capacity</a:t>
                      </a:r>
                    </a:p>
                  </a:txBody>
                  <a:tcPr/>
                </a:tc>
                <a:tc>
                  <a:txBody>
                    <a:bodyPr/>
                    <a:lstStyle/>
                    <a:p>
                      <a:r>
                        <a:rPr lang="en-US" dirty="0"/>
                        <a:t>Description</a:t>
                      </a:r>
                    </a:p>
                  </a:txBody>
                  <a:tcPr/>
                </a:tc>
                <a:extLst>
                  <a:ext uri="{0D108BD9-81ED-4DB2-BD59-A6C34878D82A}">
                    <a16:rowId xmlns:a16="http://schemas.microsoft.com/office/drawing/2014/main" val="3120970908"/>
                  </a:ext>
                </a:extLst>
              </a:tr>
              <a:tr h="370840">
                <a:tc>
                  <a:txBody>
                    <a:bodyPr/>
                    <a:lstStyle/>
                    <a:p>
                      <a:r>
                        <a:rPr lang="en-US" dirty="0"/>
                        <a:t>CD</a:t>
                      </a:r>
                    </a:p>
                  </a:txBody>
                  <a:tcPr/>
                </a:tc>
                <a:tc>
                  <a:txBody>
                    <a:bodyPr/>
                    <a:lstStyle/>
                    <a:p>
                      <a:r>
                        <a:rPr lang="en-US" dirty="0"/>
                        <a:t>700 MB</a:t>
                      </a:r>
                    </a:p>
                  </a:txBody>
                  <a:tcPr/>
                </a:tc>
                <a:tc>
                  <a:txBody>
                    <a:bodyPr/>
                    <a:lstStyle/>
                    <a:p>
                      <a:r>
                        <a:rPr lang="en-US" dirty="0"/>
                        <a:t>Once the standard optical disc.</a:t>
                      </a:r>
                    </a:p>
                  </a:txBody>
                  <a:tcPr/>
                </a:tc>
                <a:extLst>
                  <a:ext uri="{0D108BD9-81ED-4DB2-BD59-A6C34878D82A}">
                    <a16:rowId xmlns:a16="http://schemas.microsoft.com/office/drawing/2014/main" val="2606957378"/>
                  </a:ext>
                </a:extLst>
              </a:tr>
              <a:tr h="370840">
                <a:tc>
                  <a:txBody>
                    <a:bodyPr/>
                    <a:lstStyle/>
                    <a:p>
                      <a:r>
                        <a:rPr lang="en-US" dirty="0"/>
                        <a:t>DVD</a:t>
                      </a:r>
                    </a:p>
                  </a:txBody>
                  <a:tcPr/>
                </a:tc>
                <a:tc>
                  <a:txBody>
                    <a:bodyPr/>
                    <a:lstStyle/>
                    <a:p>
                      <a:r>
                        <a:rPr lang="en-US" dirty="0"/>
                        <a:t>4.7 GB</a:t>
                      </a:r>
                    </a:p>
                  </a:txBody>
                  <a:tcPr/>
                </a:tc>
                <a:tc>
                  <a:txBody>
                    <a:bodyPr/>
                    <a:lstStyle/>
                    <a:p>
                      <a:r>
                        <a:rPr lang="en-US" dirty="0"/>
                        <a:t>Current standard.</a:t>
                      </a:r>
                    </a:p>
                  </a:txBody>
                  <a:tcPr/>
                </a:tc>
                <a:extLst>
                  <a:ext uri="{0D108BD9-81ED-4DB2-BD59-A6C34878D82A}">
                    <a16:rowId xmlns:a16="http://schemas.microsoft.com/office/drawing/2014/main" val="2101436246"/>
                  </a:ext>
                </a:extLst>
              </a:tr>
              <a:tr h="370840">
                <a:tc>
                  <a:txBody>
                    <a:bodyPr/>
                    <a:lstStyle/>
                    <a:p>
                      <a:r>
                        <a:rPr lang="en-US" dirty="0"/>
                        <a:t>BD</a:t>
                      </a:r>
                    </a:p>
                  </a:txBody>
                  <a:tcPr/>
                </a:tc>
                <a:tc>
                  <a:txBody>
                    <a:bodyPr/>
                    <a:lstStyle/>
                    <a:p>
                      <a:r>
                        <a:rPr lang="en-US" dirty="0"/>
                        <a:t>50 GB</a:t>
                      </a:r>
                    </a:p>
                  </a:txBody>
                  <a:tcPr/>
                </a:tc>
                <a:tc>
                  <a:txBody>
                    <a:bodyPr/>
                    <a:lstStyle/>
                    <a:p>
                      <a:r>
                        <a:rPr lang="en-US" dirty="0"/>
                        <a:t>Hi-</a:t>
                      </a:r>
                      <a:r>
                        <a:rPr lang="en-US" dirty="0" err="1"/>
                        <a:t>def</a:t>
                      </a:r>
                      <a:r>
                        <a:rPr lang="en-US" dirty="0"/>
                        <a:t> format, large capacity.</a:t>
                      </a:r>
                    </a:p>
                  </a:txBody>
                  <a:tcPr/>
                </a:tc>
                <a:extLst>
                  <a:ext uri="{0D108BD9-81ED-4DB2-BD59-A6C34878D82A}">
                    <a16:rowId xmlns:a16="http://schemas.microsoft.com/office/drawing/2014/main" val="895706548"/>
                  </a:ext>
                </a:extLst>
              </a:tr>
              <a:tr h="370840">
                <a:tc>
                  <a:txBody>
                    <a:bodyPr/>
                    <a:lstStyle/>
                    <a:p>
                      <a:r>
                        <a:rPr lang="en-US" dirty="0"/>
                        <a:t>UHD BD</a:t>
                      </a:r>
                    </a:p>
                  </a:txBody>
                  <a:tcPr/>
                </a:tc>
                <a:tc>
                  <a:txBody>
                    <a:bodyPr/>
                    <a:lstStyle/>
                    <a:p>
                      <a:r>
                        <a:rPr lang="en-US" dirty="0"/>
                        <a:t>100 GB</a:t>
                      </a:r>
                    </a:p>
                  </a:txBody>
                  <a:tcPr/>
                </a:tc>
                <a:tc>
                  <a:txBody>
                    <a:bodyPr/>
                    <a:lstStyle/>
                    <a:p>
                      <a:r>
                        <a:rPr lang="en-US" dirty="0"/>
                        <a:t>4K Video.</a:t>
                      </a:r>
                    </a:p>
                  </a:txBody>
                  <a:tcPr/>
                </a:tc>
                <a:extLst>
                  <a:ext uri="{0D108BD9-81ED-4DB2-BD59-A6C34878D82A}">
                    <a16:rowId xmlns:a16="http://schemas.microsoft.com/office/drawing/2014/main" val="3971980076"/>
                  </a:ext>
                </a:extLst>
              </a:tr>
            </a:tbl>
          </a:graphicData>
        </a:graphic>
      </p:graphicFrame>
      <p:sp>
        <p:nvSpPr>
          <p:cNvPr id="7" name="Slide Number Placeholder 6"/>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411385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Disk Types</a:t>
            </a:r>
          </a:p>
        </p:txBody>
      </p:sp>
      <p:graphicFrame>
        <p:nvGraphicFramePr>
          <p:cNvPr id="3" name="Table 3">
            <a:extLst>
              <a:ext uri="{FF2B5EF4-FFF2-40B4-BE49-F238E27FC236}">
                <a16:creationId xmlns:a16="http://schemas.microsoft.com/office/drawing/2014/main" id="{4813DA33-9EA7-4E76-A019-7FE6D07D7078}"/>
              </a:ext>
            </a:extLst>
          </p:cNvPr>
          <p:cNvGraphicFramePr>
            <a:graphicFrameLocks noGrp="1"/>
          </p:cNvGraphicFramePr>
          <p:nvPr>
            <p:extLst>
              <p:ext uri="{D42A27DB-BD31-4B8C-83A1-F6EECF244321}">
                <p14:modId xmlns:p14="http://schemas.microsoft.com/office/powerpoint/2010/main" val="1181893770"/>
              </p:ext>
            </p:extLst>
          </p:nvPr>
        </p:nvGraphicFramePr>
        <p:xfrm>
          <a:off x="342900" y="1691640"/>
          <a:ext cx="8458200" cy="1737360"/>
        </p:xfrm>
        <a:graphic>
          <a:graphicData uri="http://schemas.openxmlformats.org/drawingml/2006/table">
            <a:tbl>
              <a:tblPr firstRow="1" bandRow="1">
                <a:tableStyleId>{5C22544A-7EE6-4342-B048-85BDC9FD1C3A}</a:tableStyleId>
              </a:tblPr>
              <a:tblGrid>
                <a:gridCol w="1649186">
                  <a:extLst>
                    <a:ext uri="{9D8B030D-6E8A-4147-A177-3AD203B41FA5}">
                      <a16:colId xmlns:a16="http://schemas.microsoft.com/office/drawing/2014/main" val="1638090071"/>
                    </a:ext>
                  </a:extLst>
                </a:gridCol>
                <a:gridCol w="3298371">
                  <a:extLst>
                    <a:ext uri="{9D8B030D-6E8A-4147-A177-3AD203B41FA5}">
                      <a16:colId xmlns:a16="http://schemas.microsoft.com/office/drawing/2014/main" val="1696716341"/>
                    </a:ext>
                  </a:extLst>
                </a:gridCol>
                <a:gridCol w="3510643">
                  <a:extLst>
                    <a:ext uri="{9D8B030D-6E8A-4147-A177-3AD203B41FA5}">
                      <a16:colId xmlns:a16="http://schemas.microsoft.com/office/drawing/2014/main" val="2018595301"/>
                    </a:ext>
                  </a:extLst>
                </a:gridCol>
              </a:tblGrid>
              <a:tr h="124774">
                <a:tc>
                  <a:txBody>
                    <a:bodyPr/>
                    <a:lstStyle/>
                    <a:p>
                      <a:r>
                        <a:rPr lang="en-US" dirty="0"/>
                        <a:t>Type</a:t>
                      </a:r>
                    </a:p>
                  </a:txBody>
                  <a:tcPr/>
                </a:tc>
                <a:tc>
                  <a:txBody>
                    <a:bodyPr/>
                    <a:lstStyle/>
                    <a:p>
                      <a:r>
                        <a:rPr lang="en-US" dirty="0"/>
                        <a:t>Access</a:t>
                      </a:r>
                    </a:p>
                  </a:txBody>
                  <a:tcPr/>
                </a:tc>
                <a:tc>
                  <a:txBody>
                    <a:bodyPr/>
                    <a:lstStyle/>
                    <a:p>
                      <a:r>
                        <a:rPr lang="en-US" dirty="0"/>
                        <a:t>Description</a:t>
                      </a:r>
                    </a:p>
                  </a:txBody>
                  <a:tcPr/>
                </a:tc>
                <a:extLst>
                  <a:ext uri="{0D108BD9-81ED-4DB2-BD59-A6C34878D82A}">
                    <a16:rowId xmlns:a16="http://schemas.microsoft.com/office/drawing/2014/main" val="3659465786"/>
                  </a:ext>
                </a:extLst>
              </a:tr>
              <a:tr h="124774">
                <a:tc>
                  <a:txBody>
                    <a:bodyPr/>
                    <a:lstStyle/>
                    <a:p>
                      <a:r>
                        <a:rPr lang="en-US" dirty="0"/>
                        <a:t>ROM</a:t>
                      </a:r>
                    </a:p>
                  </a:txBody>
                  <a:tcPr/>
                </a:tc>
                <a:tc>
                  <a:txBody>
                    <a:bodyPr/>
                    <a:lstStyle/>
                    <a:p>
                      <a:r>
                        <a:rPr lang="en-US" dirty="0"/>
                        <a:t>Read only-memory.</a:t>
                      </a:r>
                    </a:p>
                  </a:txBody>
                  <a:tcPr/>
                </a:tc>
                <a:tc>
                  <a:txBody>
                    <a:bodyPr/>
                    <a:lstStyle/>
                    <a:p>
                      <a:r>
                        <a:rPr lang="en-US" dirty="0"/>
                        <a:t>Cannot be written to or erased.</a:t>
                      </a:r>
                    </a:p>
                  </a:txBody>
                  <a:tcPr/>
                </a:tc>
                <a:extLst>
                  <a:ext uri="{0D108BD9-81ED-4DB2-BD59-A6C34878D82A}">
                    <a16:rowId xmlns:a16="http://schemas.microsoft.com/office/drawing/2014/main" val="976431572"/>
                  </a:ext>
                </a:extLst>
              </a:tr>
              <a:tr h="124774">
                <a:tc>
                  <a:txBody>
                    <a:bodyPr/>
                    <a:lstStyle/>
                    <a:p>
                      <a:r>
                        <a:rPr lang="en-US" dirty="0"/>
                        <a:t>R</a:t>
                      </a:r>
                    </a:p>
                  </a:txBody>
                  <a:tcPr/>
                </a:tc>
                <a:tc>
                  <a:txBody>
                    <a:bodyPr/>
                    <a:lstStyle/>
                    <a:p>
                      <a:r>
                        <a:rPr lang="en-US" dirty="0"/>
                        <a:t>Recordable.</a:t>
                      </a:r>
                    </a:p>
                  </a:txBody>
                  <a:tcPr/>
                </a:tc>
                <a:tc>
                  <a:txBody>
                    <a:bodyPr/>
                    <a:lstStyle/>
                    <a:p>
                      <a:r>
                        <a:rPr lang="en-US" dirty="0"/>
                        <a:t>Can be written to.</a:t>
                      </a:r>
                    </a:p>
                  </a:txBody>
                  <a:tcPr/>
                </a:tc>
                <a:extLst>
                  <a:ext uri="{0D108BD9-81ED-4DB2-BD59-A6C34878D82A}">
                    <a16:rowId xmlns:a16="http://schemas.microsoft.com/office/drawing/2014/main" val="1767668988"/>
                  </a:ext>
                </a:extLst>
              </a:tr>
              <a:tr h="215364">
                <a:tc>
                  <a:txBody>
                    <a:bodyPr/>
                    <a:lstStyle/>
                    <a:p>
                      <a:r>
                        <a:rPr lang="en-US" dirty="0"/>
                        <a:t>R</a:t>
                      </a:r>
                      <a:r>
                        <a:rPr lang="en-US" sz="100" dirty="0"/>
                        <a:t> </a:t>
                      </a:r>
                      <a:r>
                        <a:rPr lang="en-US" dirty="0"/>
                        <a:t>W or RAM</a:t>
                      </a:r>
                    </a:p>
                  </a:txBody>
                  <a:tcPr/>
                </a:tc>
                <a:tc>
                  <a:txBody>
                    <a:bodyPr/>
                    <a:lstStyle/>
                    <a:p>
                      <a:r>
                        <a:rPr lang="en-US" dirty="0"/>
                        <a:t>Rewritable or random-access memory.</a:t>
                      </a:r>
                    </a:p>
                  </a:txBody>
                  <a:tcPr/>
                </a:tc>
                <a:tc>
                  <a:txBody>
                    <a:bodyPr/>
                    <a:lstStyle/>
                    <a:p>
                      <a:r>
                        <a:rPr lang="en-US" dirty="0"/>
                        <a:t>Can be written to and erasable.</a:t>
                      </a:r>
                    </a:p>
                  </a:txBody>
                  <a:tcPr/>
                </a:tc>
                <a:extLst>
                  <a:ext uri="{0D108BD9-81ED-4DB2-BD59-A6C34878D82A}">
                    <a16:rowId xmlns:a16="http://schemas.microsoft.com/office/drawing/2014/main" val="80436203"/>
                  </a:ext>
                </a:extLst>
              </a:tr>
            </a:tbl>
          </a:graphicData>
        </a:graphic>
      </p:graphicFrame>
      <p:sp>
        <p:nvSpPr>
          <p:cNvPr id="6" name="Slide Number Placeholder 5"/>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15151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a:t>
            </a:r>
          </a:p>
        </p:txBody>
      </p:sp>
      <p:sp>
        <p:nvSpPr>
          <p:cNvPr id="3" name="Content Placeholder 2"/>
          <p:cNvSpPr>
            <a:spLocks noGrp="1"/>
          </p:cNvSpPr>
          <p:nvPr>
            <p:ph sz="quarter" idx="11"/>
          </p:nvPr>
        </p:nvSpPr>
        <p:spPr>
          <a:xfrm>
            <a:off x="342900" y="1276709"/>
            <a:ext cx="8458200" cy="1893211"/>
          </a:xfrm>
        </p:spPr>
        <p:txBody>
          <a:bodyPr/>
          <a:lstStyle/>
          <a:p>
            <a:r>
              <a:rPr lang="en-US" dirty="0"/>
              <a:t>The Internet acts as a “cloud” of servers.</a:t>
            </a:r>
          </a:p>
          <a:p>
            <a:pPr lvl="1"/>
            <a:r>
              <a:rPr lang="en-US" dirty="0"/>
              <a:t>Applications provided as a service rather than a product.</a:t>
            </a:r>
          </a:p>
          <a:p>
            <a:pPr lvl="1"/>
            <a:r>
              <a:rPr lang="en-US" dirty="0"/>
              <a:t>Supplied by servers that provide cloud storage or online storage.</a:t>
            </a:r>
          </a:p>
        </p:txBody>
      </p:sp>
      <p:graphicFrame>
        <p:nvGraphicFramePr>
          <p:cNvPr id="4" name="Table 4">
            <a:extLst>
              <a:ext uri="{FF2B5EF4-FFF2-40B4-BE49-F238E27FC236}">
                <a16:creationId xmlns:a16="http://schemas.microsoft.com/office/drawing/2014/main" id="{BD2CB5F7-6D74-41D0-958F-BC37D7001DCD}"/>
              </a:ext>
            </a:extLst>
          </p:cNvPr>
          <p:cNvGraphicFramePr>
            <a:graphicFrameLocks noGrp="1"/>
          </p:cNvGraphicFramePr>
          <p:nvPr>
            <p:extLst>
              <p:ext uri="{D42A27DB-BD31-4B8C-83A1-F6EECF244321}">
                <p14:modId xmlns:p14="http://schemas.microsoft.com/office/powerpoint/2010/main" val="1895720545"/>
              </p:ext>
            </p:extLst>
          </p:nvPr>
        </p:nvGraphicFramePr>
        <p:xfrm>
          <a:off x="342900" y="3504802"/>
          <a:ext cx="3684814" cy="2225040"/>
        </p:xfrm>
        <a:graphic>
          <a:graphicData uri="http://schemas.openxmlformats.org/drawingml/2006/table">
            <a:tbl>
              <a:tblPr firstRow="1" bandRow="1">
                <a:tableStyleId>{5C22544A-7EE6-4342-B048-85BDC9FD1C3A}</a:tableStyleId>
              </a:tblPr>
              <a:tblGrid>
                <a:gridCol w="1284514">
                  <a:extLst>
                    <a:ext uri="{9D8B030D-6E8A-4147-A177-3AD203B41FA5}">
                      <a16:colId xmlns:a16="http://schemas.microsoft.com/office/drawing/2014/main" val="1134222136"/>
                    </a:ext>
                  </a:extLst>
                </a:gridCol>
                <a:gridCol w="2400300">
                  <a:extLst>
                    <a:ext uri="{9D8B030D-6E8A-4147-A177-3AD203B41FA5}">
                      <a16:colId xmlns:a16="http://schemas.microsoft.com/office/drawing/2014/main" val="1504223564"/>
                    </a:ext>
                  </a:extLst>
                </a:gridCol>
              </a:tblGrid>
              <a:tr h="370840">
                <a:tc>
                  <a:txBody>
                    <a:bodyPr/>
                    <a:lstStyle/>
                    <a:p>
                      <a:r>
                        <a:rPr lang="en-US" dirty="0"/>
                        <a:t>Company</a:t>
                      </a:r>
                    </a:p>
                  </a:txBody>
                  <a:tcPr/>
                </a:tc>
                <a:tc>
                  <a:txBody>
                    <a:bodyPr/>
                    <a:lstStyle/>
                    <a:p>
                      <a:r>
                        <a:rPr lang="en-US" dirty="0"/>
                        <a:t>Location</a:t>
                      </a:r>
                    </a:p>
                  </a:txBody>
                  <a:tcPr/>
                </a:tc>
                <a:extLst>
                  <a:ext uri="{0D108BD9-81ED-4DB2-BD59-A6C34878D82A}">
                    <a16:rowId xmlns:a16="http://schemas.microsoft.com/office/drawing/2014/main" val="2149771728"/>
                  </a:ext>
                </a:extLst>
              </a:tr>
              <a:tr h="370840">
                <a:tc>
                  <a:txBody>
                    <a:bodyPr/>
                    <a:lstStyle/>
                    <a:p>
                      <a:r>
                        <a:rPr lang="en-US" dirty="0"/>
                        <a:t>Dropbox</a:t>
                      </a:r>
                    </a:p>
                  </a:txBody>
                  <a:tcPr/>
                </a:tc>
                <a:tc>
                  <a:txBody>
                    <a:bodyPr/>
                    <a:lstStyle/>
                    <a:p>
                      <a:r>
                        <a:rPr lang="en-US" dirty="0"/>
                        <a:t>dropbox.com</a:t>
                      </a:r>
                    </a:p>
                  </a:txBody>
                  <a:tcPr/>
                </a:tc>
                <a:extLst>
                  <a:ext uri="{0D108BD9-81ED-4DB2-BD59-A6C34878D82A}">
                    <a16:rowId xmlns:a16="http://schemas.microsoft.com/office/drawing/2014/main" val="3844045499"/>
                  </a:ext>
                </a:extLst>
              </a:tr>
              <a:tr h="370840">
                <a:tc>
                  <a:txBody>
                    <a:bodyPr/>
                    <a:lstStyle/>
                    <a:p>
                      <a:r>
                        <a:rPr lang="en-US" dirty="0"/>
                        <a:t>Google</a:t>
                      </a:r>
                    </a:p>
                  </a:txBody>
                  <a:tcPr/>
                </a:tc>
                <a:tc>
                  <a:txBody>
                    <a:bodyPr/>
                    <a:lstStyle/>
                    <a:p>
                      <a:r>
                        <a:rPr lang="en-US" dirty="0"/>
                        <a:t>drive.google.com</a:t>
                      </a:r>
                    </a:p>
                  </a:txBody>
                  <a:tcPr/>
                </a:tc>
                <a:extLst>
                  <a:ext uri="{0D108BD9-81ED-4DB2-BD59-A6C34878D82A}">
                    <a16:rowId xmlns:a16="http://schemas.microsoft.com/office/drawing/2014/main" val="2746283805"/>
                  </a:ext>
                </a:extLst>
              </a:tr>
              <a:tr h="370840">
                <a:tc>
                  <a:txBody>
                    <a:bodyPr/>
                    <a:lstStyle/>
                    <a:p>
                      <a:r>
                        <a:rPr lang="en-US" dirty="0"/>
                        <a:t>Microsoft</a:t>
                      </a:r>
                    </a:p>
                  </a:txBody>
                  <a:tcPr/>
                </a:tc>
                <a:tc>
                  <a:txBody>
                    <a:bodyPr/>
                    <a:lstStyle/>
                    <a:p>
                      <a:r>
                        <a:rPr lang="en-US" dirty="0"/>
                        <a:t>onedrive.live.com</a:t>
                      </a:r>
                    </a:p>
                  </a:txBody>
                  <a:tcPr/>
                </a:tc>
                <a:extLst>
                  <a:ext uri="{0D108BD9-81ED-4DB2-BD59-A6C34878D82A}">
                    <a16:rowId xmlns:a16="http://schemas.microsoft.com/office/drawing/2014/main" val="2822160578"/>
                  </a:ext>
                </a:extLst>
              </a:tr>
              <a:tr h="370840">
                <a:tc>
                  <a:txBody>
                    <a:bodyPr/>
                    <a:lstStyle/>
                    <a:p>
                      <a:r>
                        <a:rPr lang="en-US" dirty="0"/>
                        <a:t>Amazon</a:t>
                      </a:r>
                    </a:p>
                  </a:txBody>
                  <a:tcPr/>
                </a:tc>
                <a:tc>
                  <a:txBody>
                    <a:bodyPr/>
                    <a:lstStyle/>
                    <a:p>
                      <a:r>
                        <a:rPr lang="en-US" dirty="0"/>
                        <a:t>amazon.com/</a:t>
                      </a:r>
                      <a:r>
                        <a:rPr lang="en-US" dirty="0" err="1"/>
                        <a:t>gp</a:t>
                      </a:r>
                      <a:r>
                        <a:rPr lang="en-US" dirty="0"/>
                        <a:t>/drive</a:t>
                      </a:r>
                    </a:p>
                  </a:txBody>
                  <a:tcPr/>
                </a:tc>
                <a:extLst>
                  <a:ext uri="{0D108BD9-81ED-4DB2-BD59-A6C34878D82A}">
                    <a16:rowId xmlns:a16="http://schemas.microsoft.com/office/drawing/2014/main" val="253125983"/>
                  </a:ext>
                </a:extLst>
              </a:tr>
              <a:tr h="370840">
                <a:tc>
                  <a:txBody>
                    <a:bodyPr/>
                    <a:lstStyle/>
                    <a:p>
                      <a:r>
                        <a:rPr lang="en-US" dirty="0"/>
                        <a:t>Apple</a:t>
                      </a:r>
                    </a:p>
                  </a:txBody>
                  <a:tcPr/>
                </a:tc>
                <a:tc>
                  <a:txBody>
                    <a:bodyPr/>
                    <a:lstStyle/>
                    <a:p>
                      <a:r>
                        <a:rPr lang="en-US" dirty="0"/>
                        <a:t>icloud.com</a:t>
                      </a:r>
                    </a:p>
                  </a:txBody>
                  <a:tcPr/>
                </a:tc>
                <a:extLst>
                  <a:ext uri="{0D108BD9-81ED-4DB2-BD59-A6C34878D82A}">
                    <a16:rowId xmlns:a16="http://schemas.microsoft.com/office/drawing/2014/main" val="4233939439"/>
                  </a:ext>
                </a:extLst>
              </a:tr>
            </a:tbl>
          </a:graphicData>
        </a:graphic>
      </p:graphicFrame>
      <p:pic>
        <p:nvPicPr>
          <p:cNvPr id="9" name="Picture 8" descr="Person working on a laptop showing the Google Drive home page while holding a smartphone with the Google Drive icon displayed."/>
          <p:cNvPicPr>
            <a:picLocks noChangeAspect="1"/>
          </p:cNvPicPr>
          <p:nvPr/>
        </p:nvPicPr>
        <p:blipFill>
          <a:blip r:embed="rId3"/>
          <a:stretch>
            <a:fillRect/>
          </a:stretch>
        </p:blipFill>
        <p:spPr>
          <a:xfrm>
            <a:off x="4938012" y="3340100"/>
            <a:ext cx="3688400" cy="2554445"/>
          </a:xfrm>
          <a:prstGeom prst="rect">
            <a:avLst/>
          </a:prstGeom>
        </p:spPr>
      </p:pic>
      <p:sp>
        <p:nvSpPr>
          <p:cNvPr id="6" name="Text Placeholder 5"/>
          <p:cNvSpPr>
            <a:spLocks noGrp="1"/>
          </p:cNvSpPr>
          <p:nvPr>
            <p:ph type="body" sz="quarter" idx="13"/>
          </p:nvPr>
        </p:nvSpPr>
        <p:spPr/>
        <p:txBody>
          <a:bodyPr/>
          <a:lstStyle/>
          <a:p>
            <a:pPr algn="r"/>
            <a:r>
              <a:rPr lang="en-US" dirty="0"/>
              <a:t>Google Inc.</a:t>
            </a:r>
          </a:p>
        </p:txBody>
      </p:sp>
      <p:sp>
        <p:nvSpPr>
          <p:cNvPr id="7" name="Slide Number Placeholder 6"/>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108208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Comparison</a:t>
            </a:r>
          </a:p>
        </p:txBody>
      </p:sp>
      <p:sp>
        <p:nvSpPr>
          <p:cNvPr id="3" name="Content Placeholder 2"/>
          <p:cNvSpPr>
            <a:spLocks noGrp="1"/>
          </p:cNvSpPr>
          <p:nvPr>
            <p:ph sz="quarter" idx="11"/>
          </p:nvPr>
        </p:nvSpPr>
        <p:spPr/>
        <p:txBody>
          <a:bodyPr/>
          <a:lstStyle/>
          <a:p>
            <a:pPr lvl="1"/>
            <a:r>
              <a:rPr lang="en-US" dirty="0"/>
              <a:t>Advantages.</a:t>
            </a:r>
          </a:p>
          <a:p>
            <a:pPr lvl="1"/>
            <a:r>
              <a:rPr lang="en-US" dirty="0"/>
              <a:t>Disadvantages.</a:t>
            </a:r>
          </a:p>
        </p:txBody>
      </p:sp>
      <p:sp>
        <p:nvSpPr>
          <p:cNvPr id="6" name="Slide Number Placeholder 5"/>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115713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Making IT Work for You ~ Cloud Storage</a:t>
            </a:r>
          </a:p>
        </p:txBody>
      </p:sp>
      <p:sp>
        <p:nvSpPr>
          <p:cNvPr id="3" name="Content Placeholder 2"/>
          <p:cNvSpPr>
            <a:spLocks noGrp="1"/>
          </p:cNvSpPr>
          <p:nvPr>
            <p:ph sz="quarter" idx="11"/>
          </p:nvPr>
        </p:nvSpPr>
        <p:spPr/>
        <p:txBody>
          <a:bodyPr/>
          <a:lstStyle/>
          <a:p>
            <a:r>
              <a:rPr lang="en-US" dirty="0"/>
              <a:t>Using a cloud storage service makes it easy to upload and share files with anyone.</a:t>
            </a:r>
          </a:p>
          <a:p>
            <a:pPr lvl="1"/>
            <a:r>
              <a:rPr lang="en-US" dirty="0"/>
              <a:t>What will you store?</a:t>
            </a:r>
          </a:p>
          <a:p>
            <a:pPr lvl="1"/>
            <a:r>
              <a:rPr lang="en-US" dirty="0"/>
              <a:t>What tools will you use?</a:t>
            </a:r>
          </a:p>
          <a:p>
            <a:pPr lvl="1"/>
            <a:r>
              <a:rPr lang="en-US" dirty="0"/>
              <a:t>What hardware do you have?</a:t>
            </a:r>
          </a:p>
          <a:p>
            <a:pPr lvl="1"/>
            <a:r>
              <a:rPr lang="en-US" dirty="0"/>
              <a:t>How do you want to share?</a:t>
            </a:r>
          </a:p>
        </p:txBody>
      </p:sp>
      <p:sp>
        <p:nvSpPr>
          <p:cNvPr id="6" name="Slide Number Placeholder 5"/>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132925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 Storage Devices</a:t>
            </a:r>
          </a:p>
        </p:txBody>
      </p:sp>
      <p:sp>
        <p:nvSpPr>
          <p:cNvPr id="3" name="Content Placeholder 2"/>
          <p:cNvSpPr>
            <a:spLocks noGrp="1"/>
          </p:cNvSpPr>
          <p:nvPr>
            <p:ph sz="quarter" idx="11"/>
          </p:nvPr>
        </p:nvSpPr>
        <p:spPr>
          <a:xfrm>
            <a:off x="342900" y="1276709"/>
            <a:ext cx="4483100" cy="2248811"/>
          </a:xfrm>
        </p:spPr>
        <p:txBody>
          <a:bodyPr>
            <a:normAutofit/>
          </a:bodyPr>
          <a:lstStyle/>
          <a:p>
            <a:r>
              <a:rPr lang="en-US" sz="2000" dirty="0"/>
              <a:t>To meet the needs of organizations requiring large amounts of secondary storage requirements.</a:t>
            </a:r>
          </a:p>
          <a:p>
            <a:r>
              <a:rPr lang="en-US" sz="2000" dirty="0"/>
              <a:t>Enterprise storage system.</a:t>
            </a:r>
          </a:p>
          <a:p>
            <a:pPr lvl="1"/>
            <a:r>
              <a:rPr lang="en-US" sz="2000" dirty="0"/>
              <a:t>Safe use of data across an organizational network.</a:t>
            </a:r>
          </a:p>
        </p:txBody>
      </p:sp>
      <p:sp>
        <p:nvSpPr>
          <p:cNvPr id="4" name="Content Placeholder 3"/>
          <p:cNvSpPr>
            <a:spLocks noGrp="1"/>
          </p:cNvSpPr>
          <p:nvPr>
            <p:ph sz="quarter" idx="14"/>
          </p:nvPr>
        </p:nvSpPr>
        <p:spPr>
          <a:xfrm>
            <a:off x="342900" y="3647440"/>
            <a:ext cx="4705350" cy="2248811"/>
          </a:xfrm>
        </p:spPr>
        <p:txBody>
          <a:bodyPr>
            <a:normAutofit/>
          </a:bodyPr>
          <a:lstStyle/>
          <a:p>
            <a:r>
              <a:rPr lang="en-US" sz="2000" dirty="0"/>
              <a:t>Devices include:</a:t>
            </a:r>
          </a:p>
          <a:p>
            <a:pPr lvl="1"/>
            <a:r>
              <a:rPr lang="en-US" sz="2000" dirty="0"/>
              <a:t>File servers.</a:t>
            </a:r>
          </a:p>
          <a:p>
            <a:pPr lvl="1"/>
            <a:r>
              <a:rPr lang="en-US" sz="2000" dirty="0"/>
              <a:t>RAID systems.</a:t>
            </a:r>
          </a:p>
          <a:p>
            <a:pPr lvl="1"/>
            <a:r>
              <a:rPr lang="en-US" sz="2000" dirty="0"/>
              <a:t>Organizational cloud storage.</a:t>
            </a:r>
          </a:p>
          <a:p>
            <a:pPr lvl="1"/>
            <a:r>
              <a:rPr lang="en-US" sz="2000" dirty="0"/>
              <a:t>Networked attached storage (N</a:t>
            </a:r>
            <a:r>
              <a:rPr lang="en-US" sz="100" dirty="0"/>
              <a:t> </a:t>
            </a:r>
            <a:r>
              <a:rPr lang="en-US" sz="2000" dirty="0"/>
              <a:t>A</a:t>
            </a:r>
            <a:r>
              <a:rPr lang="en-US" sz="100" dirty="0"/>
              <a:t> </a:t>
            </a:r>
            <a:r>
              <a:rPr lang="en-US" sz="2000" dirty="0"/>
              <a:t>S).</a:t>
            </a:r>
          </a:p>
        </p:txBody>
      </p:sp>
      <p:pic>
        <p:nvPicPr>
          <p:cNvPr id="8" name="Picture 7" descr="Diagram of an Organizational Network including: file server, RAID system, organizational cloud storage and network attached storage."/>
          <p:cNvPicPr>
            <a:picLocks noChangeAspect="1"/>
          </p:cNvPicPr>
          <p:nvPr/>
        </p:nvPicPr>
        <p:blipFill>
          <a:blip r:embed="rId3"/>
          <a:stretch>
            <a:fillRect/>
          </a:stretch>
        </p:blipFill>
        <p:spPr>
          <a:xfrm>
            <a:off x="5225604" y="1699333"/>
            <a:ext cx="3547071" cy="3652375"/>
          </a:xfrm>
          <a:prstGeom prst="rect">
            <a:avLst/>
          </a:prstGeom>
        </p:spPr>
      </p:pic>
      <p:sp>
        <p:nvSpPr>
          <p:cNvPr id="6" name="Text Placeholder 5"/>
          <p:cNvSpPr>
            <a:spLocks noGrp="1"/>
          </p:cNvSpPr>
          <p:nvPr>
            <p:ph type="body" sz="quarter" idx="13"/>
          </p:nvPr>
        </p:nvSpPr>
        <p:spPr/>
        <p:txBody>
          <a:bodyPr/>
          <a:lstStyle/>
          <a:p>
            <a:r>
              <a:rPr lang="en-US" dirty="0"/>
              <a:t>(top-left): </a:t>
            </a:r>
            <a:r>
              <a:rPr lang="en-US" dirty="0" err="1"/>
              <a:t>Gravvi</a:t>
            </a:r>
            <a:r>
              <a:rPr lang="en-US" dirty="0"/>
              <a:t>/</a:t>
            </a:r>
            <a:r>
              <a:rPr lang="en-US" dirty="0" err="1"/>
              <a:t>Shutterstock</a:t>
            </a:r>
            <a:r>
              <a:rPr lang="en-US" dirty="0"/>
              <a:t>; (top-right): ©Copyright 2015, CRU Acquisition Group, LLC. All Rights Reserved; (bottom-right): 300dpi/</a:t>
            </a:r>
            <a:r>
              <a:rPr lang="en-US" dirty="0" err="1"/>
              <a:t>Shutterstock</a:t>
            </a:r>
            <a:r>
              <a:rPr lang="en-US" dirty="0"/>
              <a:t>.</a:t>
            </a:r>
          </a:p>
        </p:txBody>
      </p:sp>
      <p:sp>
        <p:nvSpPr>
          <p:cNvPr id="7" name="Slide Number Placeholder 6"/>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343792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Area Network (S</a:t>
            </a:r>
            <a:r>
              <a:rPr lang="en-US" sz="100" dirty="0"/>
              <a:t> </a:t>
            </a:r>
            <a:r>
              <a:rPr lang="en-US" dirty="0"/>
              <a:t>A</a:t>
            </a:r>
            <a:r>
              <a:rPr lang="en-US" sz="100" dirty="0"/>
              <a:t> </a:t>
            </a:r>
            <a:r>
              <a:rPr lang="en-US" dirty="0"/>
              <a:t>N)</a:t>
            </a:r>
          </a:p>
        </p:txBody>
      </p:sp>
      <p:sp>
        <p:nvSpPr>
          <p:cNvPr id="3" name="Content Placeholder 2"/>
          <p:cNvSpPr>
            <a:spLocks noGrp="1"/>
          </p:cNvSpPr>
          <p:nvPr>
            <p:ph sz="quarter" idx="11"/>
          </p:nvPr>
        </p:nvSpPr>
        <p:spPr/>
        <p:txBody>
          <a:bodyPr/>
          <a:lstStyle/>
          <a:p>
            <a:r>
              <a:rPr lang="en-US" dirty="0"/>
              <a:t>Architecture to link remote computer storage devices.</a:t>
            </a:r>
          </a:p>
          <a:p>
            <a:r>
              <a:rPr lang="en-US" dirty="0"/>
              <a:t>User’s computer provides file system, but S</a:t>
            </a:r>
            <a:r>
              <a:rPr lang="en-US" sz="100" dirty="0"/>
              <a:t> </a:t>
            </a:r>
            <a:r>
              <a:rPr lang="en-US" dirty="0"/>
              <a:t>A</a:t>
            </a:r>
            <a:r>
              <a:rPr lang="en-US" sz="100" dirty="0"/>
              <a:t> </a:t>
            </a:r>
            <a:r>
              <a:rPr lang="en-US" dirty="0"/>
              <a:t>N provides disk space.</a:t>
            </a:r>
          </a:p>
          <a:p>
            <a:r>
              <a:rPr lang="en-US" dirty="0"/>
              <a:t>House data in remote locations and still allow efficient and secure access.</a:t>
            </a:r>
          </a:p>
        </p:txBody>
      </p:sp>
      <p:sp>
        <p:nvSpPr>
          <p:cNvPr id="5" name="Text Placeholder 4"/>
          <p:cNvSpPr>
            <a:spLocks noGrp="1"/>
          </p:cNvSpPr>
          <p:nvPr>
            <p:ph type="body" sz="quarter" idx="13"/>
          </p:nvPr>
        </p:nvSpPr>
        <p:spPr/>
        <p:txBody>
          <a:bodyPr/>
          <a:lstStyle/>
          <a:p>
            <a:r>
              <a:rPr lang="en-US" dirty="0" err="1"/>
              <a:t>Akkraraj</a:t>
            </a:r>
            <a:r>
              <a:rPr lang="en-US" dirty="0"/>
              <a:t> </a:t>
            </a:r>
            <a:r>
              <a:rPr lang="en-US" dirty="0" err="1"/>
              <a:t>kangrang</a:t>
            </a:r>
            <a:r>
              <a:rPr lang="en-US" dirty="0"/>
              <a:t>/</a:t>
            </a:r>
            <a:r>
              <a:rPr lang="en-US" dirty="0" err="1"/>
              <a:t>Shutterstock</a:t>
            </a:r>
            <a:r>
              <a:rPr lang="en-US" dirty="0"/>
              <a:t>; SNP_SS/</a:t>
            </a:r>
            <a:r>
              <a:rPr lang="en-US" dirty="0" err="1"/>
              <a:t>Shutterstock</a:t>
            </a:r>
            <a:r>
              <a:rPr lang="en-US" dirty="0"/>
              <a:t>; Microstocker13/</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53788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a:t>
            </a:r>
            <a:r>
              <a:rPr lang="en-US" sz="100" dirty="0"/>
              <a:t> </a:t>
            </a:r>
            <a:r>
              <a:rPr lang="en-US" dirty="0"/>
              <a:t>T</a:t>
            </a:r>
          </a:p>
        </p:txBody>
      </p:sp>
      <p:sp>
        <p:nvSpPr>
          <p:cNvPr id="3" name="Content Placeholder 2"/>
          <p:cNvSpPr>
            <a:spLocks noGrp="1"/>
          </p:cNvSpPr>
          <p:nvPr>
            <p:ph sz="quarter" idx="11"/>
          </p:nvPr>
        </p:nvSpPr>
        <p:spPr>
          <a:xfrm>
            <a:off x="342900" y="1276709"/>
            <a:ext cx="8458200" cy="3965851"/>
          </a:xfrm>
        </p:spPr>
        <p:txBody>
          <a:bodyPr>
            <a:normAutofit/>
          </a:bodyPr>
          <a:lstStyle/>
          <a:p>
            <a:r>
              <a:rPr lang="en-US" dirty="0"/>
              <a:t>Disaster recovery specialists are responsible for recovering systems and data after a disaster strikes.</a:t>
            </a:r>
          </a:p>
          <a:p>
            <a:r>
              <a:rPr lang="en-US" dirty="0"/>
              <a:t>General employer requirements.</a:t>
            </a:r>
          </a:p>
          <a:p>
            <a:pPr lvl="1"/>
            <a:r>
              <a:rPr lang="en-US" dirty="0"/>
              <a:t>Bachelor’s or associate’s degree in computer science or information systems.</a:t>
            </a:r>
          </a:p>
          <a:p>
            <a:pPr lvl="1"/>
            <a:r>
              <a:rPr lang="en-US" dirty="0"/>
              <a:t>Experience in the field and skills in networking, security and database administration.</a:t>
            </a:r>
          </a:p>
          <a:p>
            <a:pPr lvl="1"/>
            <a:r>
              <a:rPr lang="en-US" dirty="0"/>
              <a:t>Communication skills and be able to handle high-stress situations.</a:t>
            </a:r>
          </a:p>
        </p:txBody>
      </p:sp>
      <p:sp>
        <p:nvSpPr>
          <p:cNvPr id="4" name="Content Placeholder 3"/>
          <p:cNvSpPr>
            <a:spLocks noGrp="1"/>
          </p:cNvSpPr>
          <p:nvPr>
            <p:ph sz="quarter" idx="14"/>
          </p:nvPr>
        </p:nvSpPr>
        <p:spPr>
          <a:xfrm>
            <a:off x="342900" y="5374640"/>
            <a:ext cx="8458200" cy="1066800"/>
          </a:xfrm>
        </p:spPr>
        <p:txBody>
          <a:bodyPr/>
          <a:lstStyle/>
          <a:p>
            <a:r>
              <a:rPr lang="en-US" dirty="0"/>
              <a:t>Annual salary of $70,500 to $87,000.</a:t>
            </a:r>
          </a:p>
        </p:txBody>
      </p:sp>
      <p:sp>
        <p:nvSpPr>
          <p:cNvPr id="7" name="Slide Number Placeholder 6"/>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245766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to the Future</a:t>
            </a:r>
          </a:p>
        </p:txBody>
      </p:sp>
      <p:sp>
        <p:nvSpPr>
          <p:cNvPr id="3" name="Content Placeholder 2"/>
          <p:cNvSpPr>
            <a:spLocks noGrp="1"/>
          </p:cNvSpPr>
          <p:nvPr>
            <p:ph sz="quarter" idx="11"/>
          </p:nvPr>
        </p:nvSpPr>
        <p:spPr>
          <a:xfrm>
            <a:off x="342900" y="1276709"/>
            <a:ext cx="4198620" cy="4666891"/>
          </a:xfrm>
        </p:spPr>
        <p:txBody>
          <a:bodyPr/>
          <a:lstStyle/>
          <a:p>
            <a:r>
              <a:rPr lang="en-US" dirty="0"/>
              <a:t>Next Generation Storage.</a:t>
            </a:r>
          </a:p>
          <a:p>
            <a:pPr lvl="1"/>
            <a:r>
              <a:rPr lang="en-US" dirty="0"/>
              <a:t>In the future, your photos and videos may be stored using heat, lasers, or even D</a:t>
            </a:r>
            <a:r>
              <a:rPr lang="en-US" sz="100" dirty="0"/>
              <a:t> </a:t>
            </a:r>
            <a:r>
              <a:rPr lang="en-US" dirty="0"/>
              <a:t>N</a:t>
            </a:r>
            <a:r>
              <a:rPr lang="en-US" sz="100" dirty="0"/>
              <a:t> </a:t>
            </a:r>
            <a:r>
              <a:rPr lang="en-US" dirty="0"/>
              <a:t>A.</a:t>
            </a:r>
          </a:p>
          <a:p>
            <a:pPr lvl="1"/>
            <a:r>
              <a:rPr lang="en-US" dirty="0"/>
              <a:t>Both magnetic disk manufacturers and flash memory researchers are working on increasing storage without increasing physical size.</a:t>
            </a:r>
          </a:p>
        </p:txBody>
      </p:sp>
      <p:pic>
        <p:nvPicPr>
          <p:cNvPr id="7" name="Picture 6" descr="Artists rendering of a cross section of glowing blue DNA on a dark blue background with zeros and ones making up the strands."/>
          <p:cNvPicPr>
            <a:picLocks noChangeAspect="1"/>
          </p:cNvPicPr>
          <p:nvPr/>
        </p:nvPicPr>
        <p:blipFill>
          <a:blip r:embed="rId3"/>
          <a:stretch>
            <a:fillRect/>
          </a:stretch>
        </p:blipFill>
        <p:spPr>
          <a:xfrm>
            <a:off x="4745165" y="1969896"/>
            <a:ext cx="4237087" cy="2938527"/>
          </a:xfrm>
          <a:prstGeom prst="rect">
            <a:avLst/>
          </a:prstGeom>
        </p:spPr>
      </p:pic>
      <p:sp>
        <p:nvSpPr>
          <p:cNvPr id="5" name="Text Placeholder 4"/>
          <p:cNvSpPr>
            <a:spLocks noGrp="1"/>
          </p:cNvSpPr>
          <p:nvPr>
            <p:ph type="body" sz="quarter" idx="13"/>
          </p:nvPr>
        </p:nvSpPr>
        <p:spPr/>
        <p:txBody>
          <a:bodyPr/>
          <a:lstStyle/>
          <a:p>
            <a:r>
              <a:rPr lang="en-US" dirty="0"/>
              <a:t>Kirill </a:t>
            </a:r>
            <a:r>
              <a:rPr lang="en-US" dirty="0" err="1"/>
              <a:t>Kedrinski</a:t>
            </a:r>
            <a:r>
              <a:rPr lang="en-US" dirty="0"/>
              <a:t>/123RF</a:t>
            </a:r>
          </a:p>
        </p:txBody>
      </p:sp>
      <p:sp>
        <p:nvSpPr>
          <p:cNvPr id="6" name="Slide Number Placeholder 5"/>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244348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Ended Questions</a:t>
            </a:r>
          </a:p>
        </p:txBody>
      </p:sp>
      <p:sp>
        <p:nvSpPr>
          <p:cNvPr id="3" name="Content Placeholder 2"/>
          <p:cNvSpPr>
            <a:spLocks noGrp="1"/>
          </p:cNvSpPr>
          <p:nvPr>
            <p:ph sz="quarter" idx="11"/>
          </p:nvPr>
        </p:nvSpPr>
        <p:spPr/>
        <p:txBody>
          <a:bodyPr>
            <a:normAutofit/>
          </a:bodyPr>
          <a:lstStyle/>
          <a:p>
            <a:pPr marL="402336" indent="-402336">
              <a:buFont typeface="+mj-lt"/>
              <a:buAutoNum type="arabicPeriod"/>
            </a:pPr>
            <a:r>
              <a:rPr lang="en-US" sz="2000" dirty="0"/>
              <a:t>Compare primary storage and secondary storage, and discuss the most important characteristics of secondary storage.</a:t>
            </a:r>
          </a:p>
          <a:p>
            <a:pPr marL="402336" indent="-402336">
              <a:buFont typeface="+mj-lt"/>
              <a:buAutoNum type="arabicPeriod"/>
            </a:pPr>
            <a:r>
              <a:rPr lang="en-US" sz="2000" dirty="0"/>
              <a:t>Discuss hard disks, including density, platters, tracks, sectors, cylinders, head crashes, internal, external, and performance enhancements.</a:t>
            </a:r>
          </a:p>
          <a:p>
            <a:pPr marL="402336" indent="-402336">
              <a:buFont typeface="+mj-lt"/>
              <a:buAutoNum type="arabicPeriod"/>
            </a:pPr>
            <a:r>
              <a:rPr lang="en-US" sz="2000" dirty="0"/>
              <a:t>Discuss solid-state storage including solid-state drives, flash memory, and USB drives.</a:t>
            </a:r>
          </a:p>
          <a:p>
            <a:pPr marL="402336" indent="-402336">
              <a:buFont typeface="+mj-lt"/>
              <a:buAutoNum type="arabicPeriod"/>
            </a:pPr>
            <a:r>
              <a:rPr lang="en-US" sz="2000" dirty="0"/>
              <a:t>Discuss optical disks including pits, lands, C</a:t>
            </a:r>
            <a:r>
              <a:rPr lang="en-US" sz="100" dirty="0"/>
              <a:t> </a:t>
            </a:r>
            <a:r>
              <a:rPr lang="en-US" sz="2000" dirty="0"/>
              <a:t>Ds, D</a:t>
            </a:r>
            <a:r>
              <a:rPr lang="en-US" sz="100" dirty="0"/>
              <a:t> </a:t>
            </a:r>
            <a:r>
              <a:rPr lang="en-US" sz="2000" dirty="0"/>
              <a:t>V</a:t>
            </a:r>
            <a:r>
              <a:rPr lang="en-US" sz="100" dirty="0"/>
              <a:t> </a:t>
            </a:r>
            <a:r>
              <a:rPr lang="en-US" sz="2000" dirty="0"/>
              <a:t>Ds, Blu-ray, and hi def.</a:t>
            </a:r>
          </a:p>
          <a:p>
            <a:pPr marL="402336" indent="-402336">
              <a:buFont typeface="+mj-lt"/>
              <a:buAutoNum type="arabicPeriod"/>
            </a:pPr>
            <a:r>
              <a:rPr lang="en-US" sz="2000" dirty="0"/>
              <a:t>Discuss cloud computing and cloud storage.</a:t>
            </a:r>
          </a:p>
          <a:p>
            <a:pPr marL="402336" indent="-402336">
              <a:buFont typeface="+mj-lt"/>
              <a:buAutoNum type="arabicPeriod"/>
            </a:pPr>
            <a:r>
              <a:rPr lang="en-US" sz="2000" dirty="0"/>
              <a:t>Describe mass storage devices, including enterprise storage systems, file servers, network attached storage, RAID systems, organizational cloud storage, and storage area network systems.</a:t>
            </a:r>
          </a:p>
        </p:txBody>
      </p:sp>
      <p:sp>
        <p:nvSpPr>
          <p:cNvPr id="6" name="Slide Number Placeholder 5"/>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162119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sz="quarter" idx="11"/>
          </p:nvPr>
        </p:nvSpPr>
        <p:spPr>
          <a:xfrm>
            <a:off x="342900" y="1276709"/>
            <a:ext cx="8458200" cy="5246011"/>
          </a:xfrm>
        </p:spPr>
        <p:txBody>
          <a:bodyPr>
            <a:normAutofit/>
          </a:bodyPr>
          <a:lstStyle/>
          <a:p>
            <a:pPr marL="402336" indent="-402336">
              <a:buFont typeface="+mj-lt"/>
              <a:buAutoNum type="arabicPeriod"/>
            </a:pPr>
            <a:r>
              <a:rPr lang="en-US" sz="1800" dirty="0"/>
              <a:t>Distinguish between primary and secondary storage.</a:t>
            </a:r>
          </a:p>
          <a:p>
            <a:pPr marL="402336" indent="-402336">
              <a:buFont typeface="+mj-lt"/>
              <a:buAutoNum type="arabicPeriod"/>
            </a:pPr>
            <a:r>
              <a:rPr lang="en-US" sz="1800" dirty="0"/>
              <a:t>Identify the important characteristics of secondary storage, including media, capacity, storage devices, and access speed.</a:t>
            </a:r>
          </a:p>
          <a:p>
            <a:pPr marL="402336" indent="-402336">
              <a:buFont typeface="+mj-lt"/>
              <a:buAutoNum type="arabicPeriod"/>
            </a:pPr>
            <a:r>
              <a:rPr lang="en-US" sz="1800" dirty="0"/>
              <a:t>Describe hard-disk platters, tracks, sectors, cylinders, and head crashes.</a:t>
            </a:r>
          </a:p>
          <a:p>
            <a:pPr marL="402336" indent="-402336">
              <a:buFont typeface="+mj-lt"/>
              <a:buAutoNum type="arabicPeriod"/>
            </a:pPr>
            <a:r>
              <a:rPr lang="en-US" sz="1800" dirty="0"/>
              <a:t>Compare internal and external hard drives.</a:t>
            </a:r>
          </a:p>
          <a:p>
            <a:pPr marL="402336" indent="-402336">
              <a:buFont typeface="+mj-lt"/>
              <a:buAutoNum type="arabicPeriod"/>
            </a:pPr>
            <a:r>
              <a:rPr lang="en-US" sz="1800" dirty="0"/>
              <a:t>Compare performance enhancements, including disk caching, RAID, file compression, and file decompression.</a:t>
            </a:r>
          </a:p>
          <a:p>
            <a:pPr marL="402336" indent="-402336">
              <a:buFont typeface="+mj-lt"/>
              <a:buAutoNum type="arabicPeriod"/>
            </a:pPr>
            <a:r>
              <a:rPr lang="en-US" sz="1800" dirty="0"/>
              <a:t>Define optical storage, including compact discs, digital versatile discs, and Blu-ray discs.</a:t>
            </a:r>
          </a:p>
          <a:p>
            <a:pPr marL="402336" indent="-402336">
              <a:buFont typeface="+mj-lt"/>
              <a:buAutoNum type="arabicPeriod"/>
            </a:pPr>
            <a:r>
              <a:rPr lang="en-US" sz="1800" dirty="0"/>
              <a:t>Define solid-state storage, including solid-state drives, flash memory cards, and U</a:t>
            </a:r>
            <a:r>
              <a:rPr lang="en-US" sz="100" dirty="0"/>
              <a:t> </a:t>
            </a:r>
            <a:r>
              <a:rPr lang="en-US" sz="1800" dirty="0"/>
              <a:t>S</a:t>
            </a:r>
            <a:r>
              <a:rPr lang="en-US" sz="100" dirty="0"/>
              <a:t> </a:t>
            </a:r>
            <a:r>
              <a:rPr lang="en-US" sz="1800" dirty="0"/>
              <a:t>B drives.</a:t>
            </a:r>
          </a:p>
          <a:p>
            <a:pPr marL="402336" indent="-402336">
              <a:buFont typeface="+mj-lt"/>
              <a:buAutoNum type="arabicPeriod"/>
            </a:pPr>
            <a:r>
              <a:rPr lang="en-US" sz="1800" dirty="0"/>
              <a:t>Define cloud storage and cloud storage services.</a:t>
            </a:r>
          </a:p>
          <a:p>
            <a:pPr marL="402336" indent="-402336">
              <a:buFont typeface="+mj-lt"/>
              <a:buAutoNum type="arabicPeriod"/>
            </a:pPr>
            <a:r>
              <a:rPr lang="en-US" sz="1800" dirty="0"/>
              <a:t>Describe mass storage, mass storage devices, enterprise storage systems, and storage area networks.</a:t>
            </a:r>
          </a:p>
        </p:txBody>
      </p:sp>
      <p:sp>
        <p:nvSpPr>
          <p:cNvPr id="6" name="Slide Number Placeholder 5"/>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212750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dirty="0"/>
              <a:t>End of Main Content</a:t>
            </a:r>
          </a:p>
        </p:txBody>
      </p:sp>
      <p:sp>
        <p:nvSpPr>
          <p:cNvPr id="4" name="Content Placeholder 3">
            <a:extLst>
              <a:ext uri="{FF2B5EF4-FFF2-40B4-BE49-F238E27FC236}">
                <a16:creationId xmlns:a16="http://schemas.microsoft.com/office/drawing/2014/main" id="{2AAE7BB7-8AAC-4997-A2E0-E359554D7833}"/>
              </a:ext>
            </a:extLst>
          </p:cNvPr>
          <p:cNvSpPr>
            <a:spLocks noGrp="1"/>
          </p:cNvSpPr>
          <p:nvPr>
            <p:ph sz="quarter" idx="10"/>
          </p:nvPr>
        </p:nvSpPr>
        <p:spPr>
          <a:xfrm>
            <a:off x="-83129" y="6551618"/>
            <a:ext cx="9277005" cy="232133"/>
          </a:xfrm>
        </p:spPr>
        <p:txBody>
          <a:bodyPr/>
          <a:lstStyle/>
          <a:p>
            <a:pPr algn="ctr"/>
            <a:r>
              <a:rPr lang="en-US" sz="1200" noProof="1">
                <a:latin typeface="Arial" panose="020B0604020202020204" pitchFamily="34" charset="0"/>
                <a:cs typeface="Arial" panose="020B060402020202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10804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342900" y="1276710"/>
            <a:ext cx="4574540" cy="4825316"/>
          </a:xfrm>
        </p:spPr>
        <p:txBody>
          <a:bodyPr/>
          <a:lstStyle/>
          <a:p>
            <a:r>
              <a:rPr lang="en-US" dirty="0"/>
              <a:t>Data storage has expanded from text and numeric files to include digital music files, photographic files, video files, and much more.</a:t>
            </a:r>
          </a:p>
          <a:p>
            <a:r>
              <a:rPr lang="en-US" dirty="0"/>
              <a:t>These new types of files require secondary storage devices with much greater capacity.</a:t>
            </a:r>
          </a:p>
          <a:p>
            <a:r>
              <a:rPr lang="en-US" dirty="0"/>
              <a:t>In this chapter, you learn about the many types of secondary storage devices, including their capabilities and limitations.</a:t>
            </a:r>
          </a:p>
        </p:txBody>
      </p:sp>
      <p:pic>
        <p:nvPicPr>
          <p:cNvPr id="7" name="Picture 6" descr="Woman smiling in data center with server towers in the background."/>
          <p:cNvPicPr>
            <a:picLocks noChangeAspect="1"/>
          </p:cNvPicPr>
          <p:nvPr/>
        </p:nvPicPr>
        <p:blipFill>
          <a:blip r:embed="rId2"/>
          <a:stretch>
            <a:fillRect/>
          </a:stretch>
        </p:blipFill>
        <p:spPr>
          <a:xfrm>
            <a:off x="5153632" y="2050172"/>
            <a:ext cx="3828620" cy="2676376"/>
          </a:xfrm>
          <a:prstGeom prst="rect">
            <a:avLst/>
          </a:prstGeom>
        </p:spPr>
      </p:pic>
      <p:sp>
        <p:nvSpPr>
          <p:cNvPr id="5" name="Text Placeholder 4"/>
          <p:cNvSpPr>
            <a:spLocks noGrp="1"/>
          </p:cNvSpPr>
          <p:nvPr>
            <p:ph type="body" sz="quarter" idx="13"/>
          </p:nvPr>
        </p:nvSpPr>
        <p:spPr/>
        <p:txBody>
          <a:bodyPr/>
          <a:lstStyle/>
          <a:p>
            <a:r>
              <a:rPr lang="en-US" dirty="0" err="1"/>
              <a:t>Sturti</a:t>
            </a:r>
            <a:r>
              <a:rPr lang="en-US" dirty="0"/>
              <a:t>/Getty Images</a:t>
            </a:r>
          </a:p>
        </p:txBody>
      </p:sp>
      <p:sp>
        <p:nvSpPr>
          <p:cNvPr id="6" name="Slide Number Placeholder 5"/>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155540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
        <p:nvSpPr>
          <p:cNvPr id="3" name="Content Placeholder 2"/>
          <p:cNvSpPr>
            <a:spLocks noGrp="1"/>
          </p:cNvSpPr>
          <p:nvPr>
            <p:ph sz="quarter" idx="11"/>
          </p:nvPr>
        </p:nvSpPr>
        <p:spPr>
          <a:xfrm>
            <a:off x="342900" y="1276710"/>
            <a:ext cx="8458200" cy="1446170"/>
          </a:xfrm>
        </p:spPr>
        <p:txBody>
          <a:bodyPr/>
          <a:lstStyle/>
          <a:p>
            <a:r>
              <a:rPr lang="en-US" dirty="0"/>
              <a:t>Primary storage is:</a:t>
            </a:r>
          </a:p>
          <a:p>
            <a:r>
              <a:rPr lang="en-US" dirty="0"/>
              <a:t>Volatile storage.</a:t>
            </a:r>
          </a:p>
          <a:p>
            <a:pPr lvl="1"/>
            <a:r>
              <a:rPr lang="en-US" dirty="0"/>
              <a:t>Loses content when the computer loses power.</a:t>
            </a:r>
          </a:p>
        </p:txBody>
      </p:sp>
      <p:sp>
        <p:nvSpPr>
          <p:cNvPr id="4" name="Content Placeholder 3"/>
          <p:cNvSpPr>
            <a:spLocks noGrp="1"/>
          </p:cNvSpPr>
          <p:nvPr>
            <p:ph sz="quarter" idx="14"/>
          </p:nvPr>
        </p:nvSpPr>
        <p:spPr>
          <a:xfrm>
            <a:off x="342900" y="2824480"/>
            <a:ext cx="8458200" cy="955040"/>
          </a:xfrm>
        </p:spPr>
        <p:txBody>
          <a:bodyPr/>
          <a:lstStyle/>
          <a:p>
            <a:r>
              <a:rPr lang="en-US" dirty="0"/>
              <a:t>Temporary storage.</a:t>
            </a:r>
          </a:p>
          <a:p>
            <a:pPr lvl="1"/>
            <a:r>
              <a:rPr lang="en-US" dirty="0"/>
              <a:t>Random Access Memory (RAM).</a:t>
            </a:r>
          </a:p>
        </p:txBody>
      </p:sp>
      <p:sp>
        <p:nvSpPr>
          <p:cNvPr id="5" name="Content Placeholder 4"/>
          <p:cNvSpPr>
            <a:spLocks noGrp="1"/>
          </p:cNvSpPr>
          <p:nvPr>
            <p:ph sz="quarter" idx="15"/>
          </p:nvPr>
        </p:nvSpPr>
        <p:spPr>
          <a:xfrm>
            <a:off x="342900" y="3881120"/>
            <a:ext cx="8458200" cy="1483360"/>
          </a:xfrm>
        </p:spPr>
        <p:txBody>
          <a:bodyPr>
            <a:normAutofit/>
          </a:bodyPr>
          <a:lstStyle/>
          <a:p>
            <a:r>
              <a:rPr lang="en-US" dirty="0"/>
              <a:t>Secondary storage is:</a:t>
            </a:r>
          </a:p>
          <a:p>
            <a:r>
              <a:rPr lang="en-US" dirty="0"/>
              <a:t>Nonvolatile storage.</a:t>
            </a:r>
          </a:p>
          <a:p>
            <a:pPr lvl="1"/>
            <a:r>
              <a:rPr lang="en-US" dirty="0"/>
              <a:t>Stores programs and data regardless of power.</a:t>
            </a:r>
          </a:p>
        </p:txBody>
      </p:sp>
      <p:sp>
        <p:nvSpPr>
          <p:cNvPr id="6" name="Content Placeholder 5"/>
          <p:cNvSpPr>
            <a:spLocks noGrp="1"/>
          </p:cNvSpPr>
          <p:nvPr>
            <p:ph sz="quarter" idx="16"/>
          </p:nvPr>
        </p:nvSpPr>
        <p:spPr>
          <a:xfrm>
            <a:off x="342900" y="5466080"/>
            <a:ext cx="8458200" cy="985520"/>
          </a:xfrm>
        </p:spPr>
        <p:txBody>
          <a:bodyPr>
            <a:normAutofit/>
          </a:bodyPr>
          <a:lstStyle/>
          <a:p>
            <a:r>
              <a:rPr lang="en-US" dirty="0"/>
              <a:t>Permanent storage.</a:t>
            </a:r>
          </a:p>
          <a:p>
            <a:pPr lvl="1"/>
            <a:r>
              <a:rPr lang="en-US" dirty="0"/>
              <a:t>Permanently saves information for future use.</a:t>
            </a:r>
          </a:p>
        </p:txBody>
      </p:sp>
      <p:sp>
        <p:nvSpPr>
          <p:cNvPr id="11" name="Slide Number Placeholder 10"/>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90803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Storage Characteristics</a:t>
            </a:r>
          </a:p>
        </p:txBody>
      </p:sp>
      <p:sp>
        <p:nvSpPr>
          <p:cNvPr id="3" name="Content Placeholder 2"/>
          <p:cNvSpPr>
            <a:spLocks noGrp="1"/>
          </p:cNvSpPr>
          <p:nvPr>
            <p:ph sz="quarter" idx="11"/>
          </p:nvPr>
        </p:nvSpPr>
        <p:spPr>
          <a:xfrm>
            <a:off x="342900" y="1276710"/>
            <a:ext cx="4208780" cy="1242970"/>
          </a:xfrm>
        </p:spPr>
        <p:txBody>
          <a:bodyPr>
            <a:normAutofit/>
          </a:bodyPr>
          <a:lstStyle/>
          <a:p>
            <a:r>
              <a:rPr lang="en-US" sz="2200" dirty="0"/>
              <a:t>Media.</a:t>
            </a:r>
          </a:p>
          <a:p>
            <a:pPr lvl="1"/>
            <a:r>
              <a:rPr lang="en-US" sz="2200" dirty="0"/>
              <a:t>Physical material that holds data and programs.</a:t>
            </a:r>
          </a:p>
        </p:txBody>
      </p:sp>
      <p:sp>
        <p:nvSpPr>
          <p:cNvPr id="4" name="Content Placeholder 3"/>
          <p:cNvSpPr>
            <a:spLocks noGrp="1"/>
          </p:cNvSpPr>
          <p:nvPr>
            <p:ph sz="quarter" idx="14"/>
          </p:nvPr>
        </p:nvSpPr>
        <p:spPr>
          <a:xfrm>
            <a:off x="342900" y="2621281"/>
            <a:ext cx="4208780" cy="1280158"/>
          </a:xfrm>
        </p:spPr>
        <p:txBody>
          <a:bodyPr>
            <a:normAutofit/>
          </a:bodyPr>
          <a:lstStyle/>
          <a:p>
            <a:r>
              <a:rPr lang="en-US" sz="2200" dirty="0"/>
              <a:t>Capacity.</a:t>
            </a:r>
          </a:p>
          <a:p>
            <a:pPr lvl="1"/>
            <a:r>
              <a:rPr lang="en-US" sz="2200" dirty="0"/>
              <a:t>Measures how much the storage medium can hold.</a:t>
            </a:r>
          </a:p>
        </p:txBody>
      </p:sp>
      <p:sp>
        <p:nvSpPr>
          <p:cNvPr id="5" name="Content Placeholder 4"/>
          <p:cNvSpPr>
            <a:spLocks noGrp="1"/>
          </p:cNvSpPr>
          <p:nvPr>
            <p:ph sz="quarter" idx="15"/>
          </p:nvPr>
        </p:nvSpPr>
        <p:spPr>
          <a:xfrm>
            <a:off x="342900" y="4003040"/>
            <a:ext cx="4596962" cy="1216908"/>
          </a:xfrm>
        </p:spPr>
        <p:txBody>
          <a:bodyPr>
            <a:normAutofit lnSpcReduction="10000"/>
          </a:bodyPr>
          <a:lstStyle/>
          <a:p>
            <a:r>
              <a:rPr lang="en-US" sz="2200" dirty="0"/>
              <a:t>Storage devices.</a:t>
            </a:r>
          </a:p>
          <a:p>
            <a:pPr lvl="1"/>
            <a:r>
              <a:rPr lang="en-US" sz="2200" dirty="0"/>
              <a:t>Hardware that reads data and programs from storage media.</a:t>
            </a:r>
          </a:p>
        </p:txBody>
      </p:sp>
      <p:sp>
        <p:nvSpPr>
          <p:cNvPr id="6" name="Content Placeholder 5"/>
          <p:cNvSpPr>
            <a:spLocks noGrp="1"/>
          </p:cNvSpPr>
          <p:nvPr>
            <p:ph sz="quarter" idx="16"/>
          </p:nvPr>
        </p:nvSpPr>
        <p:spPr>
          <a:xfrm>
            <a:off x="342900" y="5293240"/>
            <a:ext cx="4208780" cy="1138040"/>
          </a:xfrm>
        </p:spPr>
        <p:txBody>
          <a:bodyPr>
            <a:normAutofit lnSpcReduction="10000"/>
          </a:bodyPr>
          <a:lstStyle/>
          <a:p>
            <a:r>
              <a:rPr lang="en-US" sz="2200" dirty="0"/>
              <a:t>Access speed.</a:t>
            </a:r>
          </a:p>
          <a:p>
            <a:pPr lvl="1"/>
            <a:r>
              <a:rPr lang="en-US" sz="2200" dirty="0"/>
              <a:t>Amount of time required to retrieve data from storage.</a:t>
            </a:r>
          </a:p>
        </p:txBody>
      </p:sp>
      <p:pic>
        <p:nvPicPr>
          <p:cNvPr id="12" name="Picture 11" descr="Solid state drive internal component."/>
          <p:cNvPicPr>
            <a:picLocks noChangeAspect="1"/>
          </p:cNvPicPr>
          <p:nvPr/>
        </p:nvPicPr>
        <p:blipFill>
          <a:blip r:embed="rId3"/>
          <a:stretch>
            <a:fillRect/>
          </a:stretch>
        </p:blipFill>
        <p:spPr>
          <a:xfrm>
            <a:off x="5150967" y="1633667"/>
            <a:ext cx="3535986" cy="2085013"/>
          </a:xfrm>
          <a:prstGeom prst="rect">
            <a:avLst/>
          </a:prstGeom>
        </p:spPr>
      </p:pic>
      <p:sp>
        <p:nvSpPr>
          <p:cNvPr id="10" name="Text Placeholder 9"/>
          <p:cNvSpPr>
            <a:spLocks noGrp="1"/>
          </p:cNvSpPr>
          <p:nvPr>
            <p:ph type="body" sz="quarter" idx="13"/>
          </p:nvPr>
        </p:nvSpPr>
        <p:spPr/>
        <p:txBody>
          <a:bodyPr/>
          <a:lstStyle/>
          <a:p>
            <a:r>
              <a:rPr lang="en-US" dirty="0"/>
              <a:t>wisawa222/</a:t>
            </a:r>
            <a:r>
              <a:rPr lang="en-US" dirty="0" err="1"/>
              <a:t>Shutterstock</a:t>
            </a:r>
            <a:endParaRPr lang="en-US" dirty="0"/>
          </a:p>
        </p:txBody>
      </p:sp>
      <p:sp>
        <p:nvSpPr>
          <p:cNvPr id="11" name="Slide Number Placeholder 10"/>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1113824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Stage Storage</a:t>
            </a:r>
          </a:p>
        </p:txBody>
      </p:sp>
      <p:sp>
        <p:nvSpPr>
          <p:cNvPr id="3" name="Content Placeholder 2"/>
          <p:cNvSpPr>
            <a:spLocks noGrp="1"/>
          </p:cNvSpPr>
          <p:nvPr>
            <p:ph sz="quarter" idx="11"/>
          </p:nvPr>
        </p:nvSpPr>
        <p:spPr/>
        <p:txBody>
          <a:bodyPr/>
          <a:lstStyle/>
          <a:p>
            <a:pPr lvl="1"/>
            <a:r>
              <a:rPr lang="en-US" dirty="0"/>
              <a:t>Solid State Drives.</a:t>
            </a:r>
          </a:p>
          <a:p>
            <a:pPr lvl="1"/>
            <a:r>
              <a:rPr lang="en-US" dirty="0"/>
              <a:t>Flash Memory Cards.</a:t>
            </a:r>
          </a:p>
          <a:p>
            <a:pPr lvl="1"/>
            <a:r>
              <a:rPr lang="en-US" dirty="0"/>
              <a:t>U</a:t>
            </a:r>
            <a:r>
              <a:rPr lang="en-US" sz="100" dirty="0"/>
              <a:t> </a:t>
            </a:r>
            <a:r>
              <a:rPr lang="en-US" dirty="0"/>
              <a:t>S</a:t>
            </a:r>
            <a:r>
              <a:rPr lang="en-US" sz="100" dirty="0"/>
              <a:t> </a:t>
            </a:r>
            <a:r>
              <a:rPr lang="en-US" dirty="0"/>
              <a:t>B Drives.</a:t>
            </a:r>
          </a:p>
        </p:txBody>
      </p:sp>
      <p:sp>
        <p:nvSpPr>
          <p:cNvPr id="6" name="Slide Number Placeholder 5"/>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118727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Disks</a:t>
            </a:r>
          </a:p>
        </p:txBody>
      </p:sp>
      <p:sp>
        <p:nvSpPr>
          <p:cNvPr id="3" name="Content Placeholder 2"/>
          <p:cNvSpPr>
            <a:spLocks noGrp="1"/>
          </p:cNvSpPr>
          <p:nvPr>
            <p:ph sz="quarter" idx="11"/>
          </p:nvPr>
        </p:nvSpPr>
        <p:spPr>
          <a:xfrm>
            <a:off x="342900" y="1276709"/>
            <a:ext cx="8458200" cy="2076091"/>
          </a:xfrm>
        </p:spPr>
        <p:txBody>
          <a:bodyPr>
            <a:normAutofit/>
          </a:bodyPr>
          <a:lstStyle/>
          <a:p>
            <a:r>
              <a:rPr lang="en-US" sz="2200" dirty="0"/>
              <a:t>Save files by altering the magnetic charges of the disk’s surface to represent 1s and 0s.</a:t>
            </a:r>
          </a:p>
          <a:p>
            <a:pPr lvl="1"/>
            <a:r>
              <a:rPr lang="en-US" sz="2200" dirty="0"/>
              <a:t>Use rigid, metallic platters that are stacked one on top of one another.</a:t>
            </a:r>
          </a:p>
          <a:p>
            <a:pPr lvl="1"/>
            <a:r>
              <a:rPr lang="en-US" sz="2200" dirty="0"/>
              <a:t>Store and organize files using tracks, sectors, and cylinders.</a:t>
            </a:r>
          </a:p>
        </p:txBody>
      </p:sp>
      <p:pic>
        <p:nvPicPr>
          <p:cNvPr id="7" name="Picture 6" descr="Graphic of a disk broken down into tracks and sectors."/>
          <p:cNvPicPr>
            <a:picLocks noChangeAspect="1"/>
          </p:cNvPicPr>
          <p:nvPr/>
        </p:nvPicPr>
        <p:blipFill>
          <a:blip r:embed="rId3"/>
          <a:stretch>
            <a:fillRect/>
          </a:stretch>
        </p:blipFill>
        <p:spPr>
          <a:xfrm>
            <a:off x="3259650" y="3502511"/>
            <a:ext cx="3153020" cy="2773968"/>
          </a:xfrm>
          <a:prstGeom prst="rect">
            <a:avLst/>
          </a:prstGeom>
        </p:spPr>
      </p:pic>
      <p:sp>
        <p:nvSpPr>
          <p:cNvPr id="5" name="Text Placeholder 4"/>
          <p:cNvSpPr>
            <a:spLocks noGrp="1"/>
          </p:cNvSpPr>
          <p:nvPr>
            <p:ph type="body" sz="quarter" idx="13"/>
          </p:nvPr>
        </p:nvSpPr>
        <p:spPr/>
        <p:txBody>
          <a:bodyPr/>
          <a:lstStyle/>
          <a:p>
            <a:r>
              <a:rPr lang="en-US" dirty="0"/>
              <a:t>Figure 7-6</a:t>
            </a:r>
          </a:p>
        </p:txBody>
      </p:sp>
      <p:sp>
        <p:nvSpPr>
          <p:cNvPr id="6" name="Slide Number Placeholder 5"/>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2740456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Hard Disks</a:t>
            </a:r>
          </a:p>
        </p:txBody>
      </p:sp>
      <p:sp>
        <p:nvSpPr>
          <p:cNvPr id="3" name="Content Placeholder 2"/>
          <p:cNvSpPr>
            <a:spLocks noGrp="1"/>
          </p:cNvSpPr>
          <p:nvPr>
            <p:ph sz="quarter" idx="11"/>
          </p:nvPr>
        </p:nvSpPr>
        <p:spPr/>
        <p:txBody>
          <a:bodyPr/>
          <a:lstStyle/>
          <a:p>
            <a:pPr lvl="1"/>
            <a:r>
              <a:rPr lang="en-US" dirty="0"/>
              <a:t>Internal Hard Drive.</a:t>
            </a:r>
          </a:p>
          <a:p>
            <a:pPr lvl="1"/>
            <a:r>
              <a:rPr lang="en-US" dirty="0"/>
              <a:t>External Hard Drive.</a:t>
            </a:r>
          </a:p>
          <a:p>
            <a:pPr lvl="1"/>
            <a:r>
              <a:rPr lang="en-US" dirty="0"/>
              <a:t>Network Drive.</a:t>
            </a:r>
          </a:p>
        </p:txBody>
      </p:sp>
      <p:sp>
        <p:nvSpPr>
          <p:cNvPr id="6" name="Slide Number Placeholder 5"/>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115107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Enhancement Techniques</a:t>
            </a:r>
          </a:p>
        </p:txBody>
      </p:sp>
      <p:graphicFrame>
        <p:nvGraphicFramePr>
          <p:cNvPr id="3" name="Table 3">
            <a:extLst>
              <a:ext uri="{FF2B5EF4-FFF2-40B4-BE49-F238E27FC236}">
                <a16:creationId xmlns:a16="http://schemas.microsoft.com/office/drawing/2014/main" id="{56E146DD-FB01-4728-99F3-5FFEB20AC493}"/>
              </a:ext>
            </a:extLst>
          </p:cNvPr>
          <p:cNvGraphicFramePr>
            <a:graphicFrameLocks noGrp="1"/>
          </p:cNvGraphicFramePr>
          <p:nvPr>
            <p:extLst>
              <p:ext uri="{D42A27DB-BD31-4B8C-83A1-F6EECF244321}">
                <p14:modId xmlns:p14="http://schemas.microsoft.com/office/powerpoint/2010/main" val="2999618055"/>
              </p:ext>
            </p:extLst>
          </p:nvPr>
        </p:nvGraphicFramePr>
        <p:xfrm>
          <a:off x="1137557" y="1574800"/>
          <a:ext cx="6868886" cy="1854200"/>
        </p:xfrm>
        <a:graphic>
          <a:graphicData uri="http://schemas.openxmlformats.org/drawingml/2006/table">
            <a:tbl>
              <a:tblPr firstRow="1" bandRow="1">
                <a:tableStyleId>{5C22544A-7EE6-4342-B048-85BDC9FD1C3A}</a:tableStyleId>
              </a:tblPr>
              <a:tblGrid>
                <a:gridCol w="2182586">
                  <a:extLst>
                    <a:ext uri="{9D8B030D-6E8A-4147-A177-3AD203B41FA5}">
                      <a16:colId xmlns:a16="http://schemas.microsoft.com/office/drawing/2014/main" val="2001646413"/>
                    </a:ext>
                  </a:extLst>
                </a:gridCol>
                <a:gridCol w="4686300">
                  <a:extLst>
                    <a:ext uri="{9D8B030D-6E8A-4147-A177-3AD203B41FA5}">
                      <a16:colId xmlns:a16="http://schemas.microsoft.com/office/drawing/2014/main" val="905662650"/>
                    </a:ext>
                  </a:extLst>
                </a:gridCol>
              </a:tblGrid>
              <a:tr h="370840">
                <a:tc>
                  <a:txBody>
                    <a:bodyPr/>
                    <a:lstStyle/>
                    <a:p>
                      <a:r>
                        <a:rPr lang="en-US" dirty="0"/>
                        <a:t>Technique</a:t>
                      </a:r>
                    </a:p>
                  </a:txBody>
                  <a:tcPr/>
                </a:tc>
                <a:tc>
                  <a:txBody>
                    <a:bodyPr/>
                    <a:lstStyle/>
                    <a:p>
                      <a:r>
                        <a:rPr lang="en-US" dirty="0"/>
                        <a:t>Description</a:t>
                      </a:r>
                    </a:p>
                  </a:txBody>
                  <a:tcPr/>
                </a:tc>
                <a:extLst>
                  <a:ext uri="{0D108BD9-81ED-4DB2-BD59-A6C34878D82A}">
                    <a16:rowId xmlns:a16="http://schemas.microsoft.com/office/drawing/2014/main" val="2841081338"/>
                  </a:ext>
                </a:extLst>
              </a:tr>
              <a:tr h="370840">
                <a:tc>
                  <a:txBody>
                    <a:bodyPr/>
                    <a:lstStyle/>
                    <a:p>
                      <a:r>
                        <a:rPr lang="en-US" dirty="0"/>
                        <a:t>Disk caching</a:t>
                      </a:r>
                    </a:p>
                  </a:txBody>
                  <a:tcPr/>
                </a:tc>
                <a:tc>
                  <a:txBody>
                    <a:bodyPr/>
                    <a:lstStyle/>
                    <a:p>
                      <a:r>
                        <a:rPr lang="en-US" dirty="0"/>
                        <a:t>Users cache and anticipates data needs.</a:t>
                      </a:r>
                    </a:p>
                  </a:txBody>
                  <a:tcPr/>
                </a:tc>
                <a:extLst>
                  <a:ext uri="{0D108BD9-81ED-4DB2-BD59-A6C34878D82A}">
                    <a16:rowId xmlns:a16="http://schemas.microsoft.com/office/drawing/2014/main" val="3043748414"/>
                  </a:ext>
                </a:extLst>
              </a:tr>
              <a:tr h="370840">
                <a:tc>
                  <a:txBody>
                    <a:bodyPr/>
                    <a:lstStyle/>
                    <a:p>
                      <a:r>
                        <a:rPr lang="en-US" dirty="0"/>
                        <a:t>RAID</a:t>
                      </a:r>
                    </a:p>
                  </a:txBody>
                  <a:tcPr/>
                </a:tc>
                <a:tc>
                  <a:txBody>
                    <a:bodyPr/>
                    <a:lstStyle/>
                    <a:p>
                      <a:r>
                        <a:rPr lang="en-US" dirty="0"/>
                        <a:t>Linked, inexpensive hard-disk drives.</a:t>
                      </a:r>
                    </a:p>
                  </a:txBody>
                  <a:tcPr/>
                </a:tc>
                <a:extLst>
                  <a:ext uri="{0D108BD9-81ED-4DB2-BD59-A6C34878D82A}">
                    <a16:rowId xmlns:a16="http://schemas.microsoft.com/office/drawing/2014/main" val="3688298539"/>
                  </a:ext>
                </a:extLst>
              </a:tr>
              <a:tr h="370840">
                <a:tc>
                  <a:txBody>
                    <a:bodyPr/>
                    <a:lstStyle/>
                    <a:p>
                      <a:r>
                        <a:rPr lang="en-US" dirty="0"/>
                        <a:t>File compression</a:t>
                      </a:r>
                    </a:p>
                  </a:txBody>
                  <a:tcPr/>
                </a:tc>
                <a:tc>
                  <a:txBody>
                    <a:bodyPr/>
                    <a:lstStyle/>
                    <a:p>
                      <a:r>
                        <a:rPr lang="en-US" dirty="0"/>
                        <a:t>Reduces file size.</a:t>
                      </a:r>
                    </a:p>
                  </a:txBody>
                  <a:tcPr/>
                </a:tc>
                <a:extLst>
                  <a:ext uri="{0D108BD9-81ED-4DB2-BD59-A6C34878D82A}">
                    <a16:rowId xmlns:a16="http://schemas.microsoft.com/office/drawing/2014/main" val="2136658234"/>
                  </a:ext>
                </a:extLst>
              </a:tr>
              <a:tr h="370840">
                <a:tc>
                  <a:txBody>
                    <a:bodyPr/>
                    <a:lstStyle/>
                    <a:p>
                      <a:r>
                        <a:rPr lang="en-US" dirty="0"/>
                        <a:t>File decompression</a:t>
                      </a:r>
                    </a:p>
                  </a:txBody>
                  <a:tcPr/>
                </a:tc>
                <a:tc>
                  <a:txBody>
                    <a:bodyPr/>
                    <a:lstStyle/>
                    <a:p>
                      <a:r>
                        <a:rPr lang="en-US" dirty="0"/>
                        <a:t>Expands compressed files.</a:t>
                      </a:r>
                    </a:p>
                  </a:txBody>
                  <a:tcPr/>
                </a:tc>
                <a:extLst>
                  <a:ext uri="{0D108BD9-81ED-4DB2-BD59-A6C34878D82A}">
                    <a16:rowId xmlns:a16="http://schemas.microsoft.com/office/drawing/2014/main" val="256545888"/>
                  </a:ext>
                </a:extLst>
              </a:tr>
            </a:tbl>
          </a:graphicData>
        </a:graphic>
      </p:graphicFrame>
      <p:sp>
        <p:nvSpPr>
          <p:cNvPr id="6" name="Slide Number Placeholder 5"/>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3666010007"/>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Custom 3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Custom 30">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1514</TotalTime>
  <Words>2616</Words>
  <Application>Microsoft Office PowerPoint</Application>
  <PresentationFormat>全屏显示(4:3)</PresentationFormat>
  <Paragraphs>321</Paragraphs>
  <Slides>20</Slides>
  <Notes>17</Notes>
  <HiddenSlides>0</HiddenSlides>
  <MMClips>0</MMClips>
  <ScaleCrop>false</ScaleCrop>
  <HeadingPairs>
    <vt:vector size="6" baseType="variant">
      <vt:variant>
        <vt:lpstr>已用的字体</vt:lpstr>
      </vt:variant>
      <vt:variant>
        <vt:i4>3</vt:i4>
      </vt:variant>
      <vt:variant>
        <vt:lpstr>主题</vt:lpstr>
      </vt:variant>
      <vt:variant>
        <vt:i4>5</vt:i4>
      </vt:variant>
      <vt:variant>
        <vt:lpstr>幻灯片标题</vt:lpstr>
      </vt:variant>
      <vt:variant>
        <vt:i4>20</vt:i4>
      </vt:variant>
    </vt:vector>
  </HeadingPairs>
  <TitlesOfParts>
    <vt:vector size="28" baseType="lpstr">
      <vt:lpstr>黑体</vt:lpstr>
      <vt:lpstr>Arial</vt:lpstr>
      <vt:lpstr>Calibri</vt:lpstr>
      <vt:lpstr>Title Slides Master</vt:lpstr>
      <vt:lpstr>MainContentSlideMaster</vt:lpstr>
      <vt:lpstr>ClosingMaster</vt:lpstr>
      <vt:lpstr>DividerSlideMaster</vt:lpstr>
      <vt:lpstr>ImageDescriptionAppendixSlideMaster</vt:lpstr>
      <vt:lpstr>Chapter 7</vt:lpstr>
      <vt:lpstr>Learning Objectives</vt:lpstr>
      <vt:lpstr>Introduction</vt:lpstr>
      <vt:lpstr>Storage</vt:lpstr>
      <vt:lpstr>Secondary Storage Characteristics</vt:lpstr>
      <vt:lpstr>Solid Stage Storage</vt:lpstr>
      <vt:lpstr>Hard Disks</vt:lpstr>
      <vt:lpstr>Types of Hard Disks</vt:lpstr>
      <vt:lpstr>Performance Enhancement Techniques</vt:lpstr>
      <vt:lpstr>Optical Disks</vt:lpstr>
      <vt:lpstr>Optical Disk Types</vt:lpstr>
      <vt:lpstr>Cloud Storage</vt:lpstr>
      <vt:lpstr>Cloud Storage Comparison</vt:lpstr>
      <vt:lpstr>Making IT Work for You ~ Cloud Storage</vt:lpstr>
      <vt:lpstr>Mass Storage Devices</vt:lpstr>
      <vt:lpstr>Storage Area Network (S A N)</vt:lpstr>
      <vt:lpstr>Careers in I T</vt:lpstr>
      <vt:lpstr>A Look to the Future</vt:lpstr>
      <vt:lpstr>Open Ended Questions</vt:lpstr>
      <vt:lpstr>End of Main Content</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
  <cp:keywords/>
  <cp:lastModifiedBy>zhangyp</cp:lastModifiedBy>
  <cp:revision>181</cp:revision>
  <dcterms:created xsi:type="dcterms:W3CDTF">2021-07-01T13:49:16Z</dcterms:created>
  <dcterms:modified xsi:type="dcterms:W3CDTF">2022-08-29T02:45:45Z</dcterms:modified>
</cp:coreProperties>
</file>